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saveSubsetFonts="1" autoCompressPictures="0">
  <p:sldMasterIdLst>
    <p:sldMasterId id="2147483648" r:id="rId1"/>
  </p:sldMasterIdLst>
  <p:notesMasterIdLst>
    <p:notesMasterId r:id="rId23"/>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6" r:id="rId18"/>
    <p:sldId id="277" r:id="rId19"/>
    <p:sldId id="273" r:id="rId20"/>
    <p:sldId id="274" r:id="rId21"/>
    <p:sldId id="275" r:id="rId22"/>
  </p:sldIdLst>
  <p:sldSz cx="9144000" cy="6858000" type="screen4x3"/>
  <p:notesSz cx="9942513" cy="6810375"/>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880">
          <p15:clr>
            <a:srgbClr val="A4A3A4"/>
          </p15:clr>
        </p15:guide>
        <p15:guide id="2" pos="2160">
          <p15:clr>
            <a:srgbClr val="A4A3A4"/>
          </p15:clr>
        </p15:guide>
      </p15:sldGuideLst>
    </p:ext>
    <p:ext uri="GoogleSlidesCustomDataVersion2">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27" roundtripDataSignature="AMtx7miTsx1CZu4j/PqCOCrjZ2UhVfHKXA=="/>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8842BF8A-24D7-444F-9923-B05D53AD5DE9}">
  <a:tblStyle styleId="{8842BF8A-24D7-444F-9923-B05D53AD5DE9}" styleName="Table_0">
    <a:wholeTbl>
      <a:tcTxStyle b="off" i="off">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b="off" i="off"/>
      <a:tcStyle>
        <a:tcBdr/>
      </a:tcStyle>
    </a:band1H>
    <a:band2H>
      <a:tcTxStyle b="off" i="off"/>
      <a:tcStyle>
        <a:tcBdr/>
      </a:tcStyle>
    </a:band2H>
    <a:band1V>
      <a:tcTxStyle b="off" i="off"/>
      <a:tcStyle>
        <a:tcBdr/>
      </a:tcStyle>
    </a:band1V>
    <a:band2V>
      <a:tcTxStyle b="off" i="off"/>
      <a:tcStyle>
        <a:tcBdr/>
      </a:tcStyle>
    </a:band2V>
    <a:lastCol>
      <a:tcTxStyle b="off" i="off"/>
      <a:tcStyle>
        <a:tcBdr/>
      </a:tcStyle>
    </a:lastCol>
    <a:firstCol>
      <a:tcTxStyle b="off" i="off"/>
      <a:tcStyle>
        <a:tcBdr/>
      </a:tcStyle>
    </a:firstCol>
    <a:lastRow>
      <a:tcTxStyle b="off" i="off"/>
      <a:tcStyle>
        <a:tcBdr/>
      </a:tcStyle>
    </a:lastRow>
    <a:seCell>
      <a:tcTxStyle b="off" i="off"/>
      <a:tcStyle>
        <a:tcBdr/>
      </a:tcStyle>
    </a:seCell>
    <a:swCell>
      <a:tcTxStyle b="off" i="off"/>
      <a:tcStyle>
        <a:tcBdr/>
      </a:tcStyle>
    </a:swCell>
    <a:firstRow>
      <a:tcTxStyle b="off" i="off"/>
      <a:tcStyle>
        <a:tcBdr/>
      </a:tcStyle>
    </a:firstRow>
    <a:neCell>
      <a:tcTxStyle b="off" i="off"/>
      <a:tcStyle>
        <a:tcBdr/>
      </a:tcStyle>
    </a:neCell>
    <a:nwCell>
      <a:tcTxStyle b="off" i="off"/>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05" d="100"/>
          <a:sy n="105" d="100"/>
        </p:scale>
        <p:origin x="1794" y="96"/>
      </p:cViewPr>
      <p:guideLst>
        <p:guide orient="horz" pos="2880"/>
        <p:guide pos="216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customschemas.google.com/relationships/presentationmetadata" Target="metadata"/><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4308422" cy="342096"/>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5632365" y="0"/>
            <a:ext cx="4308422" cy="342096"/>
          </a:xfrm>
          <a:prstGeom prst="rect">
            <a:avLst/>
          </a:prstGeom>
          <a:noFill/>
          <a:ln>
            <a:noFill/>
          </a:ln>
        </p:spPr>
        <p:txBody>
          <a:bodyPr spcFirstLastPara="1" wrap="square" lIns="91425" tIns="45700" rIns="91425" bIns="45700" anchor="t" anchorCtr="0">
            <a:noAutofit/>
          </a:bodyPr>
          <a:lstStyle>
            <a:lvl1pPr marR="0" lvl="0" algn="r"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3438525" y="850900"/>
            <a:ext cx="3065463" cy="22987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994252" y="3277494"/>
            <a:ext cx="7954010" cy="2681585"/>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L="914400" marR="0" lvl="1"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2pPr>
            <a:lvl3pPr marL="1371600" marR="0" lvl="2"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3pPr>
            <a:lvl4pPr marL="1828800" marR="0" lvl="3"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4pPr>
            <a:lvl5pPr marL="2286000" marR="0" lvl="4"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5pPr>
            <a:lvl6pPr marL="2743200" marR="0" lvl="5"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6468281"/>
            <a:ext cx="4308422" cy="342095"/>
          </a:xfrm>
          <a:prstGeom prst="rect">
            <a:avLst/>
          </a:prstGeom>
          <a:noFill/>
          <a:ln>
            <a:noFill/>
          </a:ln>
        </p:spPr>
        <p:txBody>
          <a:bodyPr spcFirstLastPara="1" wrap="square" lIns="91425" tIns="45700" rIns="91425" bIns="45700" anchor="b" anchorCtr="0">
            <a:no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5632365" y="6468281"/>
            <a:ext cx="4308422" cy="342095"/>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de-DE" sz="1200" b="0" i="0" u="none" strike="noStrike" cap="none">
                <a:solidFill>
                  <a:schemeClr val="dk1"/>
                </a:solidFill>
                <a:latin typeface="Calibri"/>
                <a:ea typeface="Calibri"/>
                <a:cs typeface="Calibri"/>
                <a:sym typeface="Calibri"/>
              </a:rPr>
              <a:t>‹Nr.›</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
        <p:cNvGrpSpPr/>
        <p:nvPr/>
      </p:nvGrpSpPr>
      <p:grpSpPr>
        <a:xfrm>
          <a:off x="0" y="0"/>
          <a:ext cx="0" cy="0"/>
          <a:chOff x="0" y="0"/>
          <a:chExt cx="0" cy="0"/>
        </a:xfrm>
      </p:grpSpPr>
      <p:sp>
        <p:nvSpPr>
          <p:cNvPr id="41" name="Google Shape;41;p1:notes"/>
          <p:cNvSpPr txBox="1">
            <a:spLocks noGrp="1"/>
          </p:cNvSpPr>
          <p:nvPr>
            <p:ph type="body" idx="1"/>
          </p:nvPr>
        </p:nvSpPr>
        <p:spPr>
          <a:xfrm>
            <a:off x="994252" y="3277494"/>
            <a:ext cx="7954010" cy="2681585"/>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42" name="Google Shape;42;p1:notes"/>
          <p:cNvSpPr>
            <a:spLocks noGrp="1" noRot="1" noChangeAspect="1"/>
          </p:cNvSpPr>
          <p:nvPr>
            <p:ph type="sldImg" idx="2"/>
          </p:nvPr>
        </p:nvSpPr>
        <p:spPr>
          <a:xfrm>
            <a:off x="3438525" y="850900"/>
            <a:ext cx="3065463" cy="22987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
        <p:cNvGrpSpPr/>
        <p:nvPr/>
      </p:nvGrpSpPr>
      <p:grpSpPr>
        <a:xfrm>
          <a:off x="0" y="0"/>
          <a:ext cx="0" cy="0"/>
          <a:chOff x="0" y="0"/>
          <a:chExt cx="0" cy="0"/>
        </a:xfrm>
      </p:grpSpPr>
      <p:sp>
        <p:nvSpPr>
          <p:cNvPr id="50" name="Google Shape;50;g2b3f36d2d2b_0_21:notes"/>
          <p:cNvSpPr>
            <a:spLocks noGrp="1" noRot="1" noChangeAspect="1"/>
          </p:cNvSpPr>
          <p:nvPr>
            <p:ph type="sldImg" idx="2"/>
          </p:nvPr>
        </p:nvSpPr>
        <p:spPr>
          <a:xfrm>
            <a:off x="3438525" y="850900"/>
            <a:ext cx="3065463" cy="22987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1" name="Google Shape;51;g2b3f36d2d2b_0_21:notes"/>
          <p:cNvSpPr txBox="1">
            <a:spLocks noGrp="1"/>
          </p:cNvSpPr>
          <p:nvPr>
            <p:ph type="body" idx="1"/>
          </p:nvPr>
        </p:nvSpPr>
        <p:spPr>
          <a:xfrm>
            <a:off x="994252" y="3277494"/>
            <a:ext cx="7953900" cy="26817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de-DE"/>
              <a:t>Protokollanten suchen, Abstimmung über geänderte Tagesordnung weil sich das thema Fundraising und STiftung für den Vorstand als wichtiges zukünftiges und nachhaltiges Thema herauskristallisiert hat, Wahlhelfer suchen, Anzahl der ord. Mitglieder und der Fördermitglieder und laut anwesenheitsliste Anzahl für Protokoll festhalten</a:t>
            </a:r>
            <a:endParaRPr/>
          </a:p>
        </p:txBody>
      </p:sp>
      <p:sp>
        <p:nvSpPr>
          <p:cNvPr id="52" name="Google Shape;52;g2b3f36d2d2b_0_21:notes"/>
          <p:cNvSpPr txBox="1">
            <a:spLocks noGrp="1"/>
          </p:cNvSpPr>
          <p:nvPr>
            <p:ph type="sldNum" idx="12"/>
          </p:nvPr>
        </p:nvSpPr>
        <p:spPr>
          <a:xfrm>
            <a:off x="5632365" y="6468281"/>
            <a:ext cx="4308300" cy="342000"/>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Clr>
                <a:srgbClr val="000000"/>
              </a:buClr>
              <a:buSzPts val="1200"/>
              <a:buFont typeface="Arial"/>
              <a:buNone/>
            </a:pPr>
            <a:fld id="{00000000-1234-1234-1234-123412341234}" type="slidenum">
              <a:rPr lang="de-DE"/>
              <a:t>2</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
        <p:cNvGrpSpPr/>
        <p:nvPr/>
      </p:nvGrpSpPr>
      <p:grpSpPr>
        <a:xfrm>
          <a:off x="0" y="0"/>
          <a:ext cx="0" cy="0"/>
          <a:chOff x="0" y="0"/>
          <a:chExt cx="0" cy="0"/>
        </a:xfrm>
      </p:grpSpPr>
      <p:sp>
        <p:nvSpPr>
          <p:cNvPr id="58" name="Google Shape;58;p2:notes"/>
          <p:cNvSpPr txBox="1">
            <a:spLocks noGrp="1"/>
          </p:cNvSpPr>
          <p:nvPr>
            <p:ph type="body" idx="1"/>
          </p:nvPr>
        </p:nvSpPr>
        <p:spPr>
          <a:xfrm>
            <a:off x="994252" y="3277494"/>
            <a:ext cx="7954010" cy="2681585"/>
          </a:xfrm>
          <a:prstGeom prst="rect">
            <a:avLst/>
          </a:prstGeom>
          <a:noFill/>
          <a:ln>
            <a:noFill/>
          </a:ln>
        </p:spPr>
        <p:txBody>
          <a:bodyPr spcFirstLastPara="1" wrap="square" lIns="91425" tIns="45700" rIns="91425" bIns="45700" anchor="t" anchorCtr="0">
            <a:noAutofit/>
          </a:bodyPr>
          <a:lstStyle/>
          <a:p>
            <a:pPr marL="0" lvl="0" indent="0" algn="l" rtl="0">
              <a:lnSpc>
                <a:spcPct val="115000"/>
              </a:lnSpc>
              <a:spcBef>
                <a:spcPts val="2400"/>
              </a:spcBef>
              <a:spcAft>
                <a:spcPts val="0"/>
              </a:spcAft>
              <a:buClr>
                <a:schemeClr val="dk1"/>
              </a:buClr>
              <a:buSzPts val="1100"/>
              <a:buFont typeface="Arial"/>
              <a:buNone/>
            </a:pPr>
            <a:r>
              <a:rPr lang="de-DE" sz="2300" b="1">
                <a:latin typeface="Arial"/>
                <a:ea typeface="Arial"/>
                <a:cs typeface="Arial"/>
                <a:sym typeface="Arial"/>
              </a:rPr>
              <a:t>HEi – Jahresbericht 2024 </a:t>
            </a:r>
            <a:r>
              <a:rPr lang="de-DE" sz="1700" b="1">
                <a:latin typeface="Arial"/>
                <a:ea typeface="Arial"/>
                <a:cs typeface="Arial"/>
                <a:sym typeface="Arial"/>
              </a:rPr>
              <a:t>1. Einleitung</a:t>
            </a:r>
            <a:endParaRPr sz="1700" b="1">
              <a:latin typeface="Arial"/>
              <a:ea typeface="Arial"/>
              <a:cs typeface="Arial"/>
              <a:sym typeface="Arial"/>
            </a:endParaRPr>
          </a:p>
          <a:p>
            <a:pPr marL="0" lvl="0" indent="0" algn="l" rtl="0">
              <a:lnSpc>
                <a:spcPct val="115000"/>
              </a:lnSpc>
              <a:spcBef>
                <a:spcPts val="1200"/>
              </a:spcBef>
              <a:spcAft>
                <a:spcPts val="0"/>
              </a:spcAft>
              <a:buClr>
                <a:schemeClr val="dk1"/>
              </a:buClr>
              <a:buSzPts val="1100"/>
              <a:buFont typeface="Arial"/>
              <a:buNone/>
            </a:pPr>
            <a:r>
              <a:rPr lang="de-DE">
                <a:latin typeface="Arial"/>
                <a:ea typeface="Arial"/>
                <a:cs typeface="Arial"/>
                <a:sym typeface="Arial"/>
              </a:rPr>
              <a:t>Erstmals seit 2020 konnten wir im Verlauf des Jahres 2024 wieder einen stabilen, ruhigen und hoffnungsvollen Betriebsverlauf erleben. Nach mehreren Jahren mit Personalengpässen, Finanzierungslücken und organisatorischen Herausforderungen gelang es uns 2024, den Betrieb zu beruhigen, neu zu strukturieren und strategisch zu stabilisieren.</a:t>
            </a:r>
            <a:endParaRPr>
              <a:latin typeface="Arial"/>
              <a:ea typeface="Arial"/>
              <a:cs typeface="Arial"/>
              <a:sym typeface="Arial"/>
            </a:endParaRPr>
          </a:p>
          <a:p>
            <a:pPr marL="0" lvl="0" indent="0" algn="l" rtl="0">
              <a:lnSpc>
                <a:spcPct val="115000"/>
              </a:lnSpc>
              <a:spcBef>
                <a:spcPts val="1200"/>
              </a:spcBef>
              <a:spcAft>
                <a:spcPts val="0"/>
              </a:spcAft>
              <a:buClr>
                <a:schemeClr val="dk1"/>
              </a:buClr>
              <a:buSzPts val="1100"/>
              <a:buFont typeface="Arial"/>
              <a:buNone/>
            </a:pPr>
            <a:r>
              <a:rPr lang="de-DE">
                <a:latin typeface="Arial"/>
                <a:ea typeface="Arial"/>
                <a:cs typeface="Arial"/>
                <a:sym typeface="Arial"/>
              </a:rPr>
              <a:t>Der Fokus lag dabei auf drei zentralen Bereichen:</a:t>
            </a:r>
            <a:endParaRPr>
              <a:latin typeface="Arial"/>
              <a:ea typeface="Arial"/>
              <a:cs typeface="Arial"/>
              <a:sym typeface="Arial"/>
            </a:endParaRPr>
          </a:p>
          <a:p>
            <a:pPr marL="457200" lvl="0" indent="0" algn="l" rtl="0">
              <a:lnSpc>
                <a:spcPct val="115000"/>
              </a:lnSpc>
              <a:spcBef>
                <a:spcPts val="1200"/>
              </a:spcBef>
              <a:spcAft>
                <a:spcPts val="0"/>
              </a:spcAft>
              <a:buSzPts val="1400"/>
              <a:buNone/>
            </a:pPr>
            <a:r>
              <a:rPr lang="de-DE">
                <a:latin typeface="Arial"/>
                <a:ea typeface="Arial"/>
                <a:cs typeface="Arial"/>
                <a:sym typeface="Arial"/>
              </a:rPr>
              <a:t>Finanzielle Konsolidierung</a:t>
            </a:r>
            <a:br>
              <a:rPr lang="de-DE">
                <a:latin typeface="Arial"/>
                <a:ea typeface="Arial"/>
                <a:cs typeface="Arial"/>
                <a:sym typeface="Arial"/>
              </a:rPr>
            </a:br>
            <a:r>
              <a:rPr lang="de-DE">
                <a:latin typeface="Arial"/>
                <a:ea typeface="Arial"/>
                <a:cs typeface="Arial"/>
                <a:sym typeface="Arial"/>
              </a:rPr>
              <a:t>Personelle Stabilisierung</a:t>
            </a:r>
            <a:br>
              <a:rPr lang="de-DE">
                <a:latin typeface="Arial"/>
                <a:ea typeface="Arial"/>
                <a:cs typeface="Arial"/>
                <a:sym typeface="Arial"/>
              </a:rPr>
            </a:br>
            <a:r>
              <a:rPr lang="de-DE">
                <a:latin typeface="Arial"/>
                <a:ea typeface="Arial"/>
                <a:cs typeface="Arial"/>
                <a:sym typeface="Arial"/>
              </a:rPr>
              <a:t>Weiterentwicklung der Kursangebote und Werkstätten</a:t>
            </a:r>
            <a:endParaRPr>
              <a:latin typeface="Arial"/>
              <a:ea typeface="Arial"/>
              <a:cs typeface="Arial"/>
              <a:sym typeface="Arial"/>
            </a:endParaRPr>
          </a:p>
          <a:p>
            <a:pPr marL="0" lvl="0" indent="0" algn="l" rtl="0">
              <a:lnSpc>
                <a:spcPct val="100000"/>
              </a:lnSpc>
              <a:spcBef>
                <a:spcPts val="1200"/>
              </a:spcBef>
              <a:spcAft>
                <a:spcPts val="0"/>
              </a:spcAft>
              <a:buSzPts val="1400"/>
              <a:buNone/>
            </a:pPr>
            <a:endParaRPr/>
          </a:p>
        </p:txBody>
      </p:sp>
      <p:sp>
        <p:nvSpPr>
          <p:cNvPr id="59" name="Google Shape;59;p2:notes"/>
          <p:cNvSpPr>
            <a:spLocks noGrp="1" noRot="1" noChangeAspect="1"/>
          </p:cNvSpPr>
          <p:nvPr>
            <p:ph type="sldImg" idx="2"/>
          </p:nvPr>
        </p:nvSpPr>
        <p:spPr>
          <a:xfrm>
            <a:off x="3438525" y="850900"/>
            <a:ext cx="3065463" cy="22987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6"/>
        <p:cNvGrpSpPr/>
        <p:nvPr/>
      </p:nvGrpSpPr>
      <p:grpSpPr>
        <a:xfrm>
          <a:off x="0" y="0"/>
          <a:ext cx="0" cy="0"/>
          <a:chOff x="0" y="0"/>
          <a:chExt cx="0" cy="0"/>
        </a:xfrm>
      </p:grpSpPr>
      <p:sp>
        <p:nvSpPr>
          <p:cNvPr id="67" name="Google Shape;67;p3:notes"/>
          <p:cNvSpPr txBox="1">
            <a:spLocks noGrp="1"/>
          </p:cNvSpPr>
          <p:nvPr>
            <p:ph type="body" idx="1"/>
          </p:nvPr>
        </p:nvSpPr>
        <p:spPr>
          <a:xfrm>
            <a:off x="994252" y="3277494"/>
            <a:ext cx="7954010" cy="2681585"/>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de-DE"/>
              <a:t>Es zeigt uns, dass die Idee des Hauses nach wie vor gefragt ist. Do it yourself ist auch nach fast 40 Jahren ein Wunsch vieler Menschen. Über 1500 Besuche beweisen uns, dass die Idee des Hauses zumindest in diesem Bereich weiter lebt. Es zeigt sich aber auch, dass mit dem bisherigen Angebot eine weitere Steigerung wohl nicht mehr möglich ist. In der Hoffnung dass neue Angebote, über die Benedikt berichten wird, auch neue Nutzergruppen anziehen wird. </a:t>
            </a:r>
            <a:endParaRPr/>
          </a:p>
        </p:txBody>
      </p:sp>
      <p:sp>
        <p:nvSpPr>
          <p:cNvPr id="68" name="Google Shape;68;p3:notes"/>
          <p:cNvSpPr>
            <a:spLocks noGrp="1" noRot="1" noChangeAspect="1"/>
          </p:cNvSpPr>
          <p:nvPr>
            <p:ph type="sldImg" idx="2"/>
          </p:nvPr>
        </p:nvSpPr>
        <p:spPr>
          <a:xfrm>
            <a:off x="3438525" y="850900"/>
            <a:ext cx="3065463" cy="22987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6"/>
        <p:cNvGrpSpPr/>
        <p:nvPr/>
      </p:nvGrpSpPr>
      <p:grpSpPr>
        <a:xfrm>
          <a:off x="0" y="0"/>
          <a:ext cx="0" cy="0"/>
          <a:chOff x="0" y="0"/>
          <a:chExt cx="0" cy="0"/>
        </a:xfrm>
      </p:grpSpPr>
      <p:sp>
        <p:nvSpPr>
          <p:cNvPr id="77" name="Google Shape;77;p4:notes"/>
          <p:cNvSpPr txBox="1">
            <a:spLocks noGrp="1"/>
          </p:cNvSpPr>
          <p:nvPr>
            <p:ph type="body" idx="1"/>
          </p:nvPr>
        </p:nvSpPr>
        <p:spPr>
          <a:xfrm>
            <a:off x="994252" y="3277494"/>
            <a:ext cx="7954010" cy="2681585"/>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de-DE"/>
              <a:t>Hier noch ein Blick auf die Anzahl der Nutzungen aller Werkstätten. in 2024 wurden die Werkstätten über 1500 mal genutzt und die NutzerInnen hielten sich insgesamt über 5100 Stunden im Haus auf. Auch diese Auswertung zeigt, dass sich eine Steigerung mit den bisherigen Angeboten nicht mehr erreichen lässt. Seit 2017 sind diese Werte, bis auf Corona Zeiten, konstant.</a:t>
            </a:r>
            <a:endParaRPr/>
          </a:p>
        </p:txBody>
      </p:sp>
      <p:sp>
        <p:nvSpPr>
          <p:cNvPr id="78" name="Google Shape;78;p4:notes"/>
          <p:cNvSpPr>
            <a:spLocks noGrp="1" noRot="1" noChangeAspect="1"/>
          </p:cNvSpPr>
          <p:nvPr>
            <p:ph type="sldImg" idx="2"/>
          </p:nvPr>
        </p:nvSpPr>
        <p:spPr>
          <a:xfrm>
            <a:off x="3438525" y="850900"/>
            <a:ext cx="3065463" cy="22987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6"/>
        <p:cNvGrpSpPr/>
        <p:nvPr/>
      </p:nvGrpSpPr>
      <p:grpSpPr>
        <a:xfrm>
          <a:off x="0" y="0"/>
          <a:ext cx="0" cy="0"/>
          <a:chOff x="0" y="0"/>
          <a:chExt cx="0" cy="0"/>
        </a:xfrm>
      </p:grpSpPr>
      <p:sp>
        <p:nvSpPr>
          <p:cNvPr id="87" name="Google Shape;87;p7:notes"/>
          <p:cNvSpPr txBox="1">
            <a:spLocks noGrp="1"/>
          </p:cNvSpPr>
          <p:nvPr>
            <p:ph type="body" idx="1"/>
          </p:nvPr>
        </p:nvSpPr>
        <p:spPr>
          <a:xfrm>
            <a:off x="994252" y="3277494"/>
            <a:ext cx="7954010" cy="2681585"/>
          </a:xfrm>
          <a:prstGeom prst="rect">
            <a:avLst/>
          </a:prstGeom>
          <a:noFill/>
          <a:ln>
            <a:noFill/>
          </a:ln>
        </p:spPr>
        <p:txBody>
          <a:bodyPr spcFirstLastPara="1" wrap="square" lIns="91425" tIns="45700" rIns="91425" bIns="45700" anchor="t" anchorCtr="0">
            <a:noAutofit/>
          </a:bodyPr>
          <a:lstStyle/>
          <a:p>
            <a:pPr marL="0" lvl="0" indent="0" algn="r" rtl="0">
              <a:lnSpc>
                <a:spcPct val="115000"/>
              </a:lnSpc>
              <a:spcBef>
                <a:spcPts val="0"/>
              </a:spcBef>
              <a:spcAft>
                <a:spcPts val="0"/>
              </a:spcAft>
              <a:buSzPts val="1400"/>
              <a:buNone/>
            </a:pPr>
            <a:r>
              <a:rPr lang="de-DE" sz="1100">
                <a:solidFill>
                  <a:srgbClr val="000000"/>
                </a:solidFill>
              </a:rPr>
              <a:t>2024</a:t>
            </a:r>
            <a:endParaRPr sz="1100">
              <a:solidFill>
                <a:srgbClr val="000000"/>
              </a:solidFill>
            </a:endParaRPr>
          </a:p>
          <a:p>
            <a:pPr marL="0" lvl="0" indent="0" algn="l" rtl="0">
              <a:lnSpc>
                <a:spcPct val="115000"/>
              </a:lnSpc>
              <a:spcBef>
                <a:spcPts val="0"/>
              </a:spcBef>
              <a:spcAft>
                <a:spcPts val="0"/>
              </a:spcAft>
              <a:buSzPts val="1400"/>
              <a:buNone/>
            </a:pPr>
            <a:r>
              <a:rPr lang="de-DE" sz="1100">
                <a:solidFill>
                  <a:srgbClr val="000000"/>
                </a:solidFill>
              </a:rPr>
              <a:t>viele Kursabsagen, bis zu 54% z. B. bei Schmuck oder Holz mit 41% Kursabsagen.</a:t>
            </a:r>
            <a:endParaRPr sz="1100">
              <a:solidFill>
                <a:srgbClr val="000000"/>
              </a:solidFill>
            </a:endParaRPr>
          </a:p>
          <a:p>
            <a:pPr marL="0" lvl="0" indent="0" algn="l" rtl="0">
              <a:lnSpc>
                <a:spcPct val="115000"/>
              </a:lnSpc>
              <a:spcBef>
                <a:spcPts val="0"/>
              </a:spcBef>
              <a:spcAft>
                <a:spcPts val="0"/>
              </a:spcAft>
              <a:buSzPts val="1400"/>
              <a:buNone/>
            </a:pPr>
            <a:r>
              <a:rPr lang="de-DE" sz="1100">
                <a:solidFill>
                  <a:srgbClr val="000000"/>
                </a:solidFill>
              </a:rPr>
              <a:t>Kurse überdenken: 54 % Schmuck, 47% Textil, 40% Papier, 36% Metall. Holz mit 41% Ausfall lag an Honorarkraft, die unzuverlässig war.</a:t>
            </a:r>
            <a:endParaRPr sz="1100">
              <a:solidFill>
                <a:srgbClr val="000000"/>
              </a:solidFill>
            </a:endParaRPr>
          </a:p>
          <a:p>
            <a:pPr marL="0" lvl="0" indent="0" algn="l" rtl="0">
              <a:lnSpc>
                <a:spcPct val="115000"/>
              </a:lnSpc>
              <a:spcBef>
                <a:spcPts val="0"/>
              </a:spcBef>
              <a:spcAft>
                <a:spcPts val="0"/>
              </a:spcAft>
              <a:buSzPts val="1400"/>
              <a:buNone/>
            </a:pPr>
            <a:r>
              <a:rPr lang="de-DE" sz="1100">
                <a:solidFill>
                  <a:srgbClr val="000000"/>
                </a:solidFill>
              </a:rPr>
              <a:t>Eventuell bei Schmuck, Textil und Papier die Werkstatt vermieten und KursleiterInnen alles selber organisieren lassen. Die leeren Räume kosten</a:t>
            </a:r>
            <a:endParaRPr sz="1100">
              <a:solidFill>
                <a:srgbClr val="000000"/>
              </a:solidFill>
            </a:endParaRPr>
          </a:p>
          <a:p>
            <a:pPr marL="0" lvl="0" indent="0" algn="l" rtl="0">
              <a:lnSpc>
                <a:spcPct val="115000"/>
              </a:lnSpc>
              <a:spcBef>
                <a:spcPts val="0"/>
              </a:spcBef>
              <a:spcAft>
                <a:spcPts val="0"/>
              </a:spcAft>
              <a:buSzPts val="1400"/>
              <a:buNone/>
            </a:pPr>
            <a:r>
              <a:rPr lang="de-DE" sz="1100">
                <a:solidFill>
                  <a:srgbClr val="000000"/>
                </a:solidFill>
              </a:rPr>
              <a:t>und nehmen uns die Möglichkeit, andere Angebote zu planen.</a:t>
            </a:r>
            <a:endParaRPr sz="1100">
              <a:solidFill>
                <a:srgbClr val="000000"/>
              </a:solidFill>
            </a:endParaRPr>
          </a:p>
          <a:p>
            <a:pPr marL="0" lvl="0" indent="0" algn="l" rtl="0">
              <a:lnSpc>
                <a:spcPct val="115000"/>
              </a:lnSpc>
              <a:spcBef>
                <a:spcPts val="0"/>
              </a:spcBef>
              <a:spcAft>
                <a:spcPts val="0"/>
              </a:spcAft>
              <a:buSzPts val="1400"/>
              <a:buNone/>
            </a:pPr>
            <a:r>
              <a:rPr lang="de-DE" sz="1100">
                <a:solidFill>
                  <a:srgbClr val="000000"/>
                </a:solidFill>
              </a:rPr>
              <a:t>Möglicherweise hat sich das Verhalten der NutzerInnen verändert und sie wollen andere Angebote. </a:t>
            </a:r>
            <a:endParaRPr sz="1100">
              <a:solidFill>
                <a:srgbClr val="000000"/>
              </a:solidFill>
            </a:endParaRPr>
          </a:p>
          <a:p>
            <a:pPr marL="0" lvl="0" indent="0" algn="l" rtl="0">
              <a:lnSpc>
                <a:spcPct val="115000"/>
              </a:lnSpc>
              <a:spcBef>
                <a:spcPts val="0"/>
              </a:spcBef>
              <a:spcAft>
                <a:spcPts val="0"/>
              </a:spcAft>
              <a:buSzPts val="1400"/>
              <a:buNone/>
            </a:pPr>
            <a:endParaRPr sz="1100">
              <a:solidFill>
                <a:srgbClr val="000000"/>
              </a:solidFill>
            </a:endParaRPr>
          </a:p>
          <a:p>
            <a:pPr marL="0" lvl="0" indent="0" algn="l" rtl="0">
              <a:lnSpc>
                <a:spcPct val="100000"/>
              </a:lnSpc>
              <a:spcBef>
                <a:spcPts val="0"/>
              </a:spcBef>
              <a:spcAft>
                <a:spcPts val="0"/>
              </a:spcAft>
              <a:buSzPts val="1400"/>
              <a:buNone/>
            </a:pPr>
            <a:endParaRPr/>
          </a:p>
        </p:txBody>
      </p:sp>
      <p:sp>
        <p:nvSpPr>
          <p:cNvPr id="88" name="Google Shape;88;p7:notes"/>
          <p:cNvSpPr>
            <a:spLocks noGrp="1" noRot="1" noChangeAspect="1"/>
          </p:cNvSpPr>
          <p:nvPr>
            <p:ph type="sldImg" idx="2"/>
          </p:nvPr>
        </p:nvSpPr>
        <p:spPr>
          <a:xfrm>
            <a:off x="3438525" y="850900"/>
            <a:ext cx="3065463" cy="22987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6"/>
        <p:cNvGrpSpPr/>
        <p:nvPr/>
      </p:nvGrpSpPr>
      <p:grpSpPr>
        <a:xfrm>
          <a:off x="0" y="0"/>
          <a:ext cx="0" cy="0"/>
          <a:chOff x="0" y="0"/>
          <a:chExt cx="0" cy="0"/>
        </a:xfrm>
      </p:grpSpPr>
      <p:sp>
        <p:nvSpPr>
          <p:cNvPr id="97" name="Google Shape;97;p8:notes"/>
          <p:cNvSpPr txBox="1">
            <a:spLocks noGrp="1"/>
          </p:cNvSpPr>
          <p:nvPr>
            <p:ph type="body" idx="1"/>
          </p:nvPr>
        </p:nvSpPr>
        <p:spPr>
          <a:xfrm>
            <a:off x="994252" y="3277494"/>
            <a:ext cx="7954010" cy="2681585"/>
          </a:xfrm>
          <a:prstGeom prst="rect">
            <a:avLst/>
          </a:prstGeom>
          <a:noFill/>
          <a:ln>
            <a:noFill/>
          </a:ln>
        </p:spPr>
        <p:txBody>
          <a:bodyPr spcFirstLastPara="1" wrap="square" lIns="91425" tIns="45700" rIns="91425" bIns="45700" anchor="t" anchorCtr="0">
            <a:noAutofit/>
          </a:bodyPr>
          <a:lstStyle/>
          <a:p>
            <a:pPr marL="0" lvl="0" indent="0" algn="ctr" rtl="0">
              <a:lnSpc>
                <a:spcPct val="115000"/>
              </a:lnSpc>
              <a:spcBef>
                <a:spcPts val="0"/>
              </a:spcBef>
              <a:spcAft>
                <a:spcPts val="0"/>
              </a:spcAft>
              <a:buSzPts val="1400"/>
              <a:buNone/>
            </a:pPr>
            <a:endParaRPr sz="1100" b="1">
              <a:solidFill>
                <a:srgbClr val="000000"/>
              </a:solidFill>
              <a:latin typeface="Arial"/>
              <a:ea typeface="Arial"/>
              <a:cs typeface="Arial"/>
              <a:sym typeface="Arial"/>
            </a:endParaRPr>
          </a:p>
          <a:p>
            <a:pPr marL="0" lvl="0" indent="0" algn="l" rtl="0">
              <a:lnSpc>
                <a:spcPct val="100000"/>
              </a:lnSpc>
              <a:spcBef>
                <a:spcPts val="0"/>
              </a:spcBef>
              <a:spcAft>
                <a:spcPts val="0"/>
              </a:spcAft>
              <a:buSzPts val="1400"/>
              <a:buNone/>
            </a:pPr>
            <a:r>
              <a:rPr lang="de-DE" sz="1300">
                <a:solidFill>
                  <a:srgbClr val="000000"/>
                </a:solidFill>
                <a:latin typeface="Arial"/>
                <a:ea typeface="Arial"/>
                <a:cs typeface="Arial"/>
                <a:sym typeface="Arial"/>
              </a:rPr>
              <a:t>Schulprojekte gesamt  27</a:t>
            </a:r>
            <a:endParaRPr sz="1300">
              <a:solidFill>
                <a:srgbClr val="000000"/>
              </a:solidFill>
              <a:latin typeface="Arial"/>
              <a:ea typeface="Arial"/>
              <a:cs typeface="Arial"/>
              <a:sym typeface="Arial"/>
            </a:endParaRPr>
          </a:p>
          <a:p>
            <a:pPr marL="0" lvl="0" indent="0" algn="l" rtl="0">
              <a:lnSpc>
                <a:spcPct val="100000"/>
              </a:lnSpc>
              <a:spcBef>
                <a:spcPts val="0"/>
              </a:spcBef>
              <a:spcAft>
                <a:spcPts val="0"/>
              </a:spcAft>
              <a:buSzPts val="1400"/>
              <a:buNone/>
            </a:pPr>
            <a:r>
              <a:rPr lang="de-DE" sz="1300">
                <a:solidFill>
                  <a:srgbClr val="000000"/>
                </a:solidFill>
                <a:latin typeface="Arial"/>
                <a:ea typeface="Arial"/>
                <a:cs typeface="Arial"/>
                <a:sym typeface="Arial"/>
              </a:rPr>
              <a:t>Gewerke in Projekten  67, im wesentlichen die Bereiche Holz, Metall, Papier, Schmuck, Keramik und Elektronik</a:t>
            </a:r>
            <a:endParaRPr sz="1300">
              <a:solidFill>
                <a:srgbClr val="000000"/>
              </a:solidFill>
              <a:latin typeface="Arial"/>
              <a:ea typeface="Arial"/>
              <a:cs typeface="Arial"/>
              <a:sym typeface="Arial"/>
            </a:endParaRPr>
          </a:p>
          <a:p>
            <a:pPr marL="0" lvl="0" indent="0" algn="l" rtl="0">
              <a:lnSpc>
                <a:spcPct val="100000"/>
              </a:lnSpc>
              <a:spcBef>
                <a:spcPts val="0"/>
              </a:spcBef>
              <a:spcAft>
                <a:spcPts val="0"/>
              </a:spcAft>
              <a:buSzPts val="1400"/>
              <a:buNone/>
            </a:pPr>
            <a:r>
              <a:rPr lang="de-DE" sz="1300">
                <a:solidFill>
                  <a:srgbClr val="000000"/>
                </a:solidFill>
                <a:latin typeface="Arial"/>
                <a:ea typeface="Arial"/>
                <a:cs typeface="Arial"/>
                <a:sym typeface="Arial"/>
              </a:rPr>
              <a:t>Schüler*innen gesamt 404</a:t>
            </a:r>
            <a:endParaRPr sz="1300">
              <a:solidFill>
                <a:srgbClr val="000000"/>
              </a:solidFill>
              <a:latin typeface="Arial"/>
              <a:ea typeface="Arial"/>
              <a:cs typeface="Arial"/>
              <a:sym typeface="Arial"/>
            </a:endParaRPr>
          </a:p>
          <a:p>
            <a:pPr marL="0" lvl="0" indent="0" algn="l" rtl="0">
              <a:lnSpc>
                <a:spcPct val="100000"/>
              </a:lnSpc>
              <a:spcBef>
                <a:spcPts val="0"/>
              </a:spcBef>
              <a:spcAft>
                <a:spcPts val="0"/>
              </a:spcAft>
              <a:buSzPts val="1400"/>
              <a:buNone/>
            </a:pPr>
            <a:r>
              <a:rPr lang="de-DE" sz="1300">
                <a:latin typeface="Arial"/>
                <a:ea typeface="Arial"/>
                <a:cs typeface="Arial"/>
                <a:sym typeface="Arial"/>
              </a:rPr>
              <a:t>HEi bleibt </a:t>
            </a:r>
            <a:r>
              <a:rPr lang="de-DE" sz="1300" b="1">
                <a:latin typeface="Arial"/>
                <a:ea typeface="Arial"/>
                <a:cs typeface="Arial"/>
                <a:sym typeface="Arial"/>
              </a:rPr>
              <a:t>einer der relevantesten außerschulischen Lernorte</a:t>
            </a:r>
            <a:r>
              <a:rPr lang="de-DE" sz="1300">
                <a:latin typeface="Arial"/>
                <a:ea typeface="Arial"/>
                <a:cs typeface="Arial"/>
                <a:sym typeface="Arial"/>
              </a:rPr>
              <a:t> in München.</a:t>
            </a:r>
            <a:endParaRPr sz="1300">
              <a:latin typeface="Arial"/>
              <a:ea typeface="Arial"/>
              <a:cs typeface="Arial"/>
              <a:sym typeface="Arial"/>
            </a:endParaRPr>
          </a:p>
        </p:txBody>
      </p:sp>
      <p:sp>
        <p:nvSpPr>
          <p:cNvPr id="98" name="Google Shape;98;p8:notes"/>
          <p:cNvSpPr>
            <a:spLocks noGrp="1" noRot="1" noChangeAspect="1"/>
          </p:cNvSpPr>
          <p:nvPr>
            <p:ph type="sldImg" idx="2"/>
          </p:nvPr>
        </p:nvSpPr>
        <p:spPr>
          <a:xfrm>
            <a:off x="3438525" y="850900"/>
            <a:ext cx="3065463" cy="22987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
        <p:cNvGrpSpPr/>
        <p:nvPr/>
      </p:nvGrpSpPr>
      <p:grpSpPr>
        <a:xfrm>
          <a:off x="0" y="0"/>
          <a:ext cx="0" cy="0"/>
          <a:chOff x="0" y="0"/>
          <a:chExt cx="0" cy="0"/>
        </a:xfrm>
      </p:grpSpPr>
      <p:sp>
        <p:nvSpPr>
          <p:cNvPr id="107" name="Google Shape;107;p6:notes"/>
          <p:cNvSpPr txBox="1">
            <a:spLocks noGrp="1"/>
          </p:cNvSpPr>
          <p:nvPr>
            <p:ph type="body" idx="1"/>
          </p:nvPr>
        </p:nvSpPr>
        <p:spPr>
          <a:xfrm>
            <a:off x="994252" y="3277494"/>
            <a:ext cx="7954010" cy="2681585"/>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de-DE"/>
              <a:t>aber natürlich ist die Verteilung über die verschiedenen Gewerke sehr unterschiedlich. Im Bereich Holz und Metall sind es überwiegend Männer und in den Bereichen Papier und Schmuck überwiegend Frauen, die diese Angebote nutzen.</a:t>
            </a:r>
            <a:endParaRPr/>
          </a:p>
        </p:txBody>
      </p:sp>
      <p:sp>
        <p:nvSpPr>
          <p:cNvPr id="108" name="Google Shape;108;p6:notes"/>
          <p:cNvSpPr>
            <a:spLocks noGrp="1" noRot="1" noChangeAspect="1"/>
          </p:cNvSpPr>
          <p:nvPr>
            <p:ph type="sldImg" idx="2"/>
          </p:nvPr>
        </p:nvSpPr>
        <p:spPr>
          <a:xfrm>
            <a:off x="3438525" y="850900"/>
            <a:ext cx="3065463" cy="22987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5"/>
        <p:cNvGrpSpPr/>
        <p:nvPr/>
      </p:nvGrpSpPr>
      <p:grpSpPr>
        <a:xfrm>
          <a:off x="0" y="0"/>
          <a:ext cx="0" cy="0"/>
          <a:chOff x="0" y="0"/>
          <a:chExt cx="0" cy="0"/>
        </a:xfrm>
      </p:grpSpPr>
      <p:sp>
        <p:nvSpPr>
          <p:cNvPr id="116" name="Google Shape;116;p9:notes"/>
          <p:cNvSpPr txBox="1">
            <a:spLocks noGrp="1"/>
          </p:cNvSpPr>
          <p:nvPr>
            <p:ph type="body" idx="1"/>
          </p:nvPr>
        </p:nvSpPr>
        <p:spPr>
          <a:xfrm>
            <a:off x="994252" y="3277494"/>
            <a:ext cx="7954010" cy="2681585"/>
          </a:xfrm>
          <a:prstGeom prst="rect">
            <a:avLst/>
          </a:prstGeom>
          <a:noFill/>
          <a:ln>
            <a:noFill/>
          </a:ln>
        </p:spPr>
        <p:txBody>
          <a:bodyPr spcFirstLastPara="1" wrap="square" lIns="91425" tIns="45700" rIns="91425" bIns="45700" anchor="t" anchorCtr="0">
            <a:noAutofit/>
          </a:bodyPr>
          <a:lstStyle/>
          <a:p>
            <a:pPr marL="0" lvl="0" indent="0" algn="l" rtl="0">
              <a:lnSpc>
                <a:spcPct val="115000"/>
              </a:lnSpc>
              <a:spcBef>
                <a:spcPts val="1800"/>
              </a:spcBef>
              <a:spcAft>
                <a:spcPts val="0"/>
              </a:spcAft>
              <a:buClr>
                <a:schemeClr val="dk1"/>
              </a:buClr>
              <a:buSzPts val="1100"/>
              <a:buFont typeface="Arial"/>
              <a:buNone/>
            </a:pPr>
            <a:r>
              <a:rPr lang="de-DE" sz="1700" b="1">
                <a:latin typeface="Arial"/>
                <a:ea typeface="Arial"/>
                <a:cs typeface="Arial"/>
                <a:sym typeface="Arial"/>
              </a:rPr>
              <a:t>Weitere Angebote im Haus</a:t>
            </a:r>
            <a:endParaRPr sz="1700" b="1">
              <a:latin typeface="Arial"/>
              <a:ea typeface="Arial"/>
              <a:cs typeface="Arial"/>
              <a:sym typeface="Arial"/>
            </a:endParaRPr>
          </a:p>
          <a:p>
            <a:pPr marL="457200" lvl="0" indent="-298450" algn="l" rtl="0">
              <a:lnSpc>
                <a:spcPct val="115000"/>
              </a:lnSpc>
              <a:spcBef>
                <a:spcPts val="1200"/>
              </a:spcBef>
              <a:spcAft>
                <a:spcPts val="0"/>
              </a:spcAft>
              <a:buClr>
                <a:schemeClr val="dk1"/>
              </a:buClr>
              <a:buSzPts val="1100"/>
              <a:buChar char="●"/>
            </a:pPr>
            <a:r>
              <a:rPr lang="de-DE" sz="1100">
                <a:latin typeface="Arial"/>
                <a:ea typeface="Arial"/>
                <a:cs typeface="Arial"/>
                <a:sym typeface="Arial"/>
              </a:rPr>
              <a:t>Spieleabende</a:t>
            </a:r>
            <a:br>
              <a:rPr lang="de-DE" sz="1100">
                <a:latin typeface="Arial"/>
                <a:ea typeface="Arial"/>
                <a:cs typeface="Arial"/>
                <a:sym typeface="Arial"/>
              </a:rPr>
            </a:br>
            <a:r>
              <a:rPr lang="de-DE" sz="1100">
                <a:latin typeface="Arial"/>
                <a:ea typeface="Arial"/>
                <a:cs typeface="Arial"/>
                <a:sym typeface="Arial"/>
              </a:rPr>
              <a:t>Inklusiver Häkel- &amp; Handarbeitstreff</a:t>
            </a:r>
            <a:br>
              <a:rPr lang="de-DE" sz="1100">
                <a:latin typeface="Arial"/>
                <a:ea typeface="Arial"/>
                <a:cs typeface="Arial"/>
                <a:sym typeface="Arial"/>
              </a:rPr>
            </a:br>
            <a:r>
              <a:rPr lang="de-DE" sz="1100">
                <a:latin typeface="Arial"/>
                <a:ea typeface="Arial"/>
                <a:cs typeface="Arial"/>
                <a:sym typeface="Arial"/>
              </a:rPr>
              <a:t>DGHK Lampenbau</a:t>
            </a:r>
            <a:br>
              <a:rPr lang="de-DE" sz="1100">
                <a:latin typeface="Arial"/>
                <a:ea typeface="Arial"/>
                <a:cs typeface="Arial"/>
                <a:sym typeface="Arial"/>
              </a:rPr>
            </a:br>
            <a:r>
              <a:rPr lang="de-DE" sz="1100">
                <a:latin typeface="Arial"/>
                <a:ea typeface="Arial"/>
                <a:cs typeface="Arial"/>
                <a:sym typeface="Arial"/>
              </a:rPr>
              <a:t>Münchner Ferienpass</a:t>
            </a:r>
            <a:br>
              <a:rPr lang="de-DE" sz="1100">
                <a:latin typeface="Arial"/>
                <a:ea typeface="Arial"/>
                <a:cs typeface="Arial"/>
                <a:sym typeface="Arial"/>
              </a:rPr>
            </a:br>
            <a:r>
              <a:rPr lang="de-DE" sz="1100">
                <a:latin typeface="Arial"/>
                <a:ea typeface="Arial"/>
                <a:cs typeface="Arial"/>
                <a:sym typeface="Arial"/>
              </a:rPr>
              <a:t>Kindergeburtstage</a:t>
            </a:r>
            <a:br>
              <a:rPr lang="de-DE" sz="1100">
                <a:latin typeface="Arial"/>
                <a:ea typeface="Arial"/>
                <a:cs typeface="Arial"/>
                <a:sym typeface="Arial"/>
              </a:rPr>
            </a:br>
            <a:r>
              <a:rPr lang="de-DE" sz="1100">
                <a:latin typeface="Arial"/>
                <a:ea typeface="Arial"/>
                <a:cs typeface="Arial"/>
                <a:sym typeface="Arial"/>
              </a:rPr>
              <a:t>Führung Stiftungsfrühling</a:t>
            </a:r>
            <a:br>
              <a:rPr lang="de-DE" sz="1100">
                <a:latin typeface="Arial"/>
                <a:ea typeface="Arial"/>
                <a:cs typeface="Arial"/>
                <a:sym typeface="Arial"/>
              </a:rPr>
            </a:br>
            <a:r>
              <a:rPr lang="de-DE" sz="1100">
                <a:latin typeface="Arial"/>
                <a:ea typeface="Arial"/>
                <a:cs typeface="Arial"/>
                <a:sym typeface="Arial"/>
              </a:rPr>
              <a:t>Adventskranzbinden (Gerti Falk)</a:t>
            </a:r>
            <a:br>
              <a:rPr lang="de-DE" sz="1100">
                <a:latin typeface="Arial"/>
                <a:ea typeface="Arial"/>
                <a:cs typeface="Arial"/>
                <a:sym typeface="Arial"/>
              </a:rPr>
            </a:br>
            <a:r>
              <a:rPr lang="de-DE" sz="1100">
                <a:latin typeface="Arial"/>
                <a:ea typeface="Arial"/>
                <a:cs typeface="Arial"/>
                <a:sym typeface="Arial"/>
              </a:rPr>
              <a:t>Metallkurs der Gemeinde Beth Shalom um nur noch einige Aktivitäten im Haus zu nennen. Die Menschen die zu diesen Angeboten kommen sind nicht immer zählbar und tauchen von daher auch nicht in den Statistiken auf.</a:t>
            </a:r>
            <a:endParaRPr sz="1100">
              <a:latin typeface="Arial"/>
              <a:ea typeface="Arial"/>
              <a:cs typeface="Arial"/>
              <a:sym typeface="Arial"/>
            </a:endParaRPr>
          </a:p>
          <a:p>
            <a:pPr marL="0" lvl="0" indent="0" algn="l" rtl="0">
              <a:lnSpc>
                <a:spcPct val="100000"/>
              </a:lnSpc>
              <a:spcBef>
                <a:spcPts val="1200"/>
              </a:spcBef>
              <a:spcAft>
                <a:spcPts val="0"/>
              </a:spcAft>
              <a:buSzPts val="1400"/>
              <a:buNone/>
            </a:pPr>
            <a:endParaRPr/>
          </a:p>
        </p:txBody>
      </p:sp>
      <p:sp>
        <p:nvSpPr>
          <p:cNvPr id="117" name="Google Shape;117;p9:notes"/>
          <p:cNvSpPr>
            <a:spLocks noGrp="1" noRot="1" noChangeAspect="1"/>
          </p:cNvSpPr>
          <p:nvPr>
            <p:ph type="sldImg" idx="2"/>
          </p:nvPr>
        </p:nvSpPr>
        <p:spPr>
          <a:xfrm>
            <a:off x="3438525" y="850900"/>
            <a:ext cx="3065463" cy="22987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4"/>
        <p:cNvGrpSpPr/>
        <p:nvPr/>
      </p:nvGrpSpPr>
      <p:grpSpPr>
        <a:xfrm>
          <a:off x="0" y="0"/>
          <a:ext cx="0" cy="0"/>
          <a:chOff x="0" y="0"/>
          <a:chExt cx="0" cy="0"/>
        </a:xfrm>
      </p:grpSpPr>
      <p:sp>
        <p:nvSpPr>
          <p:cNvPr id="125" name="Google Shape;125;g3a45eb06548_0_20:notes"/>
          <p:cNvSpPr txBox="1">
            <a:spLocks noGrp="1"/>
          </p:cNvSpPr>
          <p:nvPr>
            <p:ph type="body" idx="1"/>
          </p:nvPr>
        </p:nvSpPr>
        <p:spPr>
          <a:xfrm>
            <a:off x="994252" y="3277494"/>
            <a:ext cx="7953900" cy="26817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de-DE"/>
              <a:t>Was alles im Hintergrund stattfand. Hier einige Aktivitäten der Teammitglieder die über den Arbeitsalltag hinausgehen.</a:t>
            </a:r>
            <a:endParaRPr/>
          </a:p>
        </p:txBody>
      </p:sp>
      <p:sp>
        <p:nvSpPr>
          <p:cNvPr id="126" name="Google Shape;126;g3a45eb06548_0_20:notes"/>
          <p:cNvSpPr>
            <a:spLocks noGrp="1" noRot="1" noChangeAspect="1"/>
          </p:cNvSpPr>
          <p:nvPr>
            <p:ph type="sldImg" idx="2"/>
          </p:nvPr>
        </p:nvSpPr>
        <p:spPr>
          <a:xfrm>
            <a:off x="3438525" y="850900"/>
            <a:ext cx="3065463" cy="22987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4"/>
        <p:cNvGrpSpPr/>
        <p:nvPr/>
      </p:nvGrpSpPr>
      <p:grpSpPr>
        <a:xfrm>
          <a:off x="0" y="0"/>
          <a:ext cx="0" cy="0"/>
          <a:chOff x="0" y="0"/>
          <a:chExt cx="0" cy="0"/>
        </a:xfrm>
      </p:grpSpPr>
      <p:sp>
        <p:nvSpPr>
          <p:cNvPr id="135" name="Google Shape;135;g3a45eb06548_0_29:notes"/>
          <p:cNvSpPr txBox="1">
            <a:spLocks noGrp="1"/>
          </p:cNvSpPr>
          <p:nvPr>
            <p:ph type="body" idx="1"/>
          </p:nvPr>
        </p:nvSpPr>
        <p:spPr>
          <a:xfrm>
            <a:off x="994252" y="3277494"/>
            <a:ext cx="7953900" cy="26817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de-DE"/>
              <a:t>Ausstellungen, Lesungen und Musik mit Lesungen unterstreichen, dass das HEi auch ein Bürgerhaus ist</a:t>
            </a:r>
            <a:endParaRPr/>
          </a:p>
        </p:txBody>
      </p:sp>
      <p:sp>
        <p:nvSpPr>
          <p:cNvPr id="136" name="Google Shape;136;g3a45eb06548_0_29:notes"/>
          <p:cNvSpPr>
            <a:spLocks noGrp="1" noRot="1" noChangeAspect="1"/>
          </p:cNvSpPr>
          <p:nvPr>
            <p:ph type="sldImg" idx="2"/>
          </p:nvPr>
        </p:nvSpPr>
        <p:spPr>
          <a:xfrm>
            <a:off x="3438525" y="850900"/>
            <a:ext cx="3065463" cy="22987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4"/>
        <p:cNvGrpSpPr/>
        <p:nvPr/>
      </p:nvGrpSpPr>
      <p:grpSpPr>
        <a:xfrm>
          <a:off x="0" y="0"/>
          <a:ext cx="0" cy="0"/>
          <a:chOff x="0" y="0"/>
          <a:chExt cx="0" cy="0"/>
        </a:xfrm>
      </p:grpSpPr>
      <p:sp>
        <p:nvSpPr>
          <p:cNvPr id="145" name="Google Shape;145;g3a45eb06548_0_38:notes"/>
          <p:cNvSpPr txBox="1">
            <a:spLocks noGrp="1"/>
          </p:cNvSpPr>
          <p:nvPr>
            <p:ph type="body" idx="1"/>
          </p:nvPr>
        </p:nvSpPr>
        <p:spPr>
          <a:xfrm>
            <a:off x="994252" y="3277494"/>
            <a:ext cx="7953900" cy="26817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146" name="Google Shape;146;g3a45eb06548_0_38:notes"/>
          <p:cNvSpPr>
            <a:spLocks noGrp="1" noRot="1" noChangeAspect="1"/>
          </p:cNvSpPr>
          <p:nvPr>
            <p:ph type="sldImg" idx="2"/>
          </p:nvPr>
        </p:nvSpPr>
        <p:spPr>
          <a:xfrm>
            <a:off x="3438525" y="850900"/>
            <a:ext cx="3065463" cy="22987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4"/>
        <p:cNvGrpSpPr/>
        <p:nvPr/>
      </p:nvGrpSpPr>
      <p:grpSpPr>
        <a:xfrm>
          <a:off x="0" y="0"/>
          <a:ext cx="0" cy="0"/>
          <a:chOff x="0" y="0"/>
          <a:chExt cx="0" cy="0"/>
        </a:xfrm>
      </p:grpSpPr>
      <p:sp>
        <p:nvSpPr>
          <p:cNvPr id="155" name="Google Shape;155;p10:notes"/>
          <p:cNvSpPr txBox="1">
            <a:spLocks noGrp="1"/>
          </p:cNvSpPr>
          <p:nvPr>
            <p:ph type="body" idx="1"/>
          </p:nvPr>
        </p:nvSpPr>
        <p:spPr>
          <a:xfrm>
            <a:off x="994252" y="3277494"/>
            <a:ext cx="7954010" cy="2681585"/>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de-DE"/>
              <a:t>Jetzt einige Informationen über die Entwicklung der Personalstunden, eine Zusammenfassung der Finanzen und die Öffentlichkeitsarbeit</a:t>
            </a:r>
            <a:endParaRPr/>
          </a:p>
        </p:txBody>
      </p:sp>
      <p:sp>
        <p:nvSpPr>
          <p:cNvPr id="156" name="Google Shape;156;p10:notes"/>
          <p:cNvSpPr>
            <a:spLocks noGrp="1" noRot="1" noChangeAspect="1"/>
          </p:cNvSpPr>
          <p:nvPr>
            <p:ph type="sldImg" idx="2"/>
          </p:nvPr>
        </p:nvSpPr>
        <p:spPr>
          <a:xfrm>
            <a:off x="3438525" y="850900"/>
            <a:ext cx="3065463" cy="22987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3"/>
        <p:cNvGrpSpPr/>
        <p:nvPr/>
      </p:nvGrpSpPr>
      <p:grpSpPr>
        <a:xfrm>
          <a:off x="0" y="0"/>
          <a:ext cx="0" cy="0"/>
          <a:chOff x="0" y="0"/>
          <a:chExt cx="0" cy="0"/>
        </a:xfrm>
      </p:grpSpPr>
      <p:sp>
        <p:nvSpPr>
          <p:cNvPr id="164" name="Google Shape;164;p11:notes"/>
          <p:cNvSpPr txBox="1">
            <a:spLocks noGrp="1"/>
          </p:cNvSpPr>
          <p:nvPr>
            <p:ph type="body" idx="1"/>
          </p:nvPr>
        </p:nvSpPr>
        <p:spPr>
          <a:xfrm>
            <a:off x="994252" y="3277494"/>
            <a:ext cx="7954010" cy="2681585"/>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de-DE" sz="1100"/>
              <a:t>Wir sind von 195 (2021) auf 112 Std. runtergegangen um die Finanzierbarkeit des HEi aufrecht halten zu können. Weitere Kürzungen stehen nicht an und sind für die derzeitige Betriebsform auch nicht machbar. Die Aufgaben müssen allerdings von den restlichen Mitarbeitenden sehr eigenverantwortlich umgesetzt werden. es gibt keinen Puffer mehr bei Ausfällen. Der intensivste Personaleinsatz liegt bei der Organisation der Kurse (Kursplanung, Werbung für Kurse, Kursgebühren verwalten, KursanbieterInnen abrechnen, Werkstätten herrichten, individuelle Betreuung der KursanbieterInnen). </a:t>
            </a:r>
            <a:endParaRPr sz="1100"/>
          </a:p>
          <a:p>
            <a:pPr marL="0" lvl="0" indent="0" algn="l" rtl="0">
              <a:lnSpc>
                <a:spcPct val="100000"/>
              </a:lnSpc>
              <a:spcBef>
                <a:spcPts val="0"/>
              </a:spcBef>
              <a:spcAft>
                <a:spcPts val="0"/>
              </a:spcAft>
              <a:buSzPts val="1400"/>
              <a:buNone/>
            </a:pPr>
            <a:endParaRPr sz="1100"/>
          </a:p>
          <a:p>
            <a:pPr marL="0" lvl="0" indent="0" algn="l" rtl="0">
              <a:lnSpc>
                <a:spcPct val="100000"/>
              </a:lnSpc>
              <a:spcBef>
                <a:spcPts val="0"/>
              </a:spcBef>
              <a:spcAft>
                <a:spcPts val="0"/>
              </a:spcAft>
              <a:buSzPts val="1400"/>
              <a:buNone/>
            </a:pPr>
            <a:endParaRPr sz="1100"/>
          </a:p>
        </p:txBody>
      </p:sp>
      <p:sp>
        <p:nvSpPr>
          <p:cNvPr id="165" name="Google Shape;165;p11:notes"/>
          <p:cNvSpPr>
            <a:spLocks noGrp="1" noRot="1" noChangeAspect="1"/>
          </p:cNvSpPr>
          <p:nvPr>
            <p:ph type="sldImg" idx="2"/>
          </p:nvPr>
        </p:nvSpPr>
        <p:spPr>
          <a:xfrm>
            <a:off x="3438525" y="850900"/>
            <a:ext cx="3065463" cy="22987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4"/>
        <p:cNvGrpSpPr/>
        <p:nvPr/>
      </p:nvGrpSpPr>
      <p:grpSpPr>
        <a:xfrm>
          <a:off x="0" y="0"/>
          <a:ext cx="0" cy="0"/>
          <a:chOff x="0" y="0"/>
          <a:chExt cx="0" cy="0"/>
        </a:xfrm>
      </p:grpSpPr>
      <p:sp>
        <p:nvSpPr>
          <p:cNvPr id="175" name="Google Shape;175;g2b3f36d2d2b_0_8:notes"/>
          <p:cNvSpPr txBox="1">
            <a:spLocks noGrp="1"/>
          </p:cNvSpPr>
          <p:nvPr>
            <p:ph type="body" idx="1"/>
          </p:nvPr>
        </p:nvSpPr>
        <p:spPr>
          <a:xfrm>
            <a:off x="994252" y="3277494"/>
            <a:ext cx="7953900" cy="26817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de-DE"/>
              <a:t>Es sind über 100 Menschen unterschiedlich intensiv im HEi aktiv gewesen und sind es auch noch heute. Die Liste ist noch um viele Namen zu erweiten, vor allem der Ehrenamtlichen..</a:t>
            </a:r>
            <a:endParaRPr/>
          </a:p>
        </p:txBody>
      </p:sp>
      <p:sp>
        <p:nvSpPr>
          <p:cNvPr id="176" name="Google Shape;176;g2b3f36d2d2b_0_8:notes"/>
          <p:cNvSpPr>
            <a:spLocks noGrp="1" noRot="1" noChangeAspect="1"/>
          </p:cNvSpPr>
          <p:nvPr>
            <p:ph type="sldImg" idx="2"/>
          </p:nvPr>
        </p:nvSpPr>
        <p:spPr>
          <a:xfrm>
            <a:off x="3438525" y="850900"/>
            <a:ext cx="3065463" cy="22987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4"/>
        <p:cNvGrpSpPr/>
        <p:nvPr/>
      </p:nvGrpSpPr>
      <p:grpSpPr>
        <a:xfrm>
          <a:off x="0" y="0"/>
          <a:ext cx="0" cy="0"/>
          <a:chOff x="0" y="0"/>
          <a:chExt cx="0" cy="0"/>
        </a:xfrm>
      </p:grpSpPr>
      <p:sp>
        <p:nvSpPr>
          <p:cNvPr id="185" name="Google Shape;185;p12:notes"/>
          <p:cNvSpPr txBox="1">
            <a:spLocks noGrp="1"/>
          </p:cNvSpPr>
          <p:nvPr>
            <p:ph type="body" idx="1"/>
          </p:nvPr>
        </p:nvSpPr>
        <p:spPr>
          <a:xfrm>
            <a:off x="994252" y="3277494"/>
            <a:ext cx="7954010" cy="2681585"/>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de-DE"/>
              <a:t>Das Thema Spenden, Fundraising und Stiftungsanträge ist der neue Dauer Schwerpunkt für die Vorstände und die Leitung. Vor allem Spenden und Stiftungsgelder in größeren Dimensionen verlangen viel Zeit und Kreativität in der Antragstellung, der Umsetzung der Projekte und der Abrechnung des Ganzen. Vor allem für größere Geldbeträge ist ein Verein als Nehmer nicht sehr attraktiv. Darum wollen wir in Form einer eigenen Stiftung auftreten, um zukünftig nicht nur Projektförderungen sondern auch dauerförderungen zu erreichen. Die Form der Treuhandstiftung erspart uns viel Personal- und Kostenaufwand und wir haben dann einen erfahrenen gemeinnützigen Partner an der Seite, das Haus des Stifters.</a:t>
            </a:r>
            <a:endParaRPr/>
          </a:p>
        </p:txBody>
      </p:sp>
      <p:sp>
        <p:nvSpPr>
          <p:cNvPr id="186" name="Google Shape;186;p12:notes"/>
          <p:cNvSpPr>
            <a:spLocks noGrp="1" noRot="1" noChangeAspect="1"/>
          </p:cNvSpPr>
          <p:nvPr>
            <p:ph type="sldImg" idx="2"/>
          </p:nvPr>
        </p:nvSpPr>
        <p:spPr>
          <a:xfrm>
            <a:off x="3438525" y="850900"/>
            <a:ext cx="3065463" cy="22987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0"/>
        <p:cNvGrpSpPr/>
        <p:nvPr/>
      </p:nvGrpSpPr>
      <p:grpSpPr>
        <a:xfrm>
          <a:off x="0" y="0"/>
          <a:ext cx="0" cy="0"/>
          <a:chOff x="0" y="0"/>
          <a:chExt cx="0" cy="0"/>
        </a:xfrm>
      </p:grpSpPr>
      <p:sp>
        <p:nvSpPr>
          <p:cNvPr id="81" name="Google Shape;81;p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2" name="Google Shape;82;p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2"/>
        <p:cNvGrpSpPr/>
        <p:nvPr/>
      </p:nvGrpSpPr>
      <p:grpSpPr>
        <a:xfrm>
          <a:off x="0" y="0"/>
          <a:ext cx="0" cy="0"/>
          <a:chOff x="0" y="0"/>
          <a:chExt cx="0" cy="0"/>
        </a:xfrm>
      </p:grpSpPr>
      <p:sp>
        <p:nvSpPr>
          <p:cNvPr id="113" name="Google Shape;113;p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14" name="Google Shape;114;p2: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2"/>
        <p:cNvGrpSpPr/>
        <p:nvPr/>
      </p:nvGrpSpPr>
      <p:grpSpPr>
        <a:xfrm>
          <a:off x="0" y="0"/>
          <a:ext cx="0" cy="0"/>
          <a:chOff x="0" y="0"/>
          <a:chExt cx="0" cy="0"/>
        </a:xfrm>
      </p:grpSpPr>
      <p:sp>
        <p:nvSpPr>
          <p:cNvPr id="203" name="Google Shape;203;p15:notes"/>
          <p:cNvSpPr txBox="1">
            <a:spLocks noGrp="1"/>
          </p:cNvSpPr>
          <p:nvPr>
            <p:ph type="body" idx="1"/>
          </p:nvPr>
        </p:nvSpPr>
        <p:spPr>
          <a:xfrm>
            <a:off x="994252" y="3277494"/>
            <a:ext cx="7954010" cy="2681585"/>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de-DE"/>
              <a:t>dieser Bereich lag 2024 etwas brach. Trotzdem konnten einige Themen in der Öffentlichkeit sichtbar gemacht werden.</a:t>
            </a:r>
            <a:endParaRPr/>
          </a:p>
        </p:txBody>
      </p:sp>
      <p:sp>
        <p:nvSpPr>
          <p:cNvPr id="204" name="Google Shape;204;p15:notes"/>
          <p:cNvSpPr>
            <a:spLocks noGrp="1" noRot="1" noChangeAspect="1"/>
          </p:cNvSpPr>
          <p:nvPr>
            <p:ph type="sldImg" idx="2"/>
          </p:nvPr>
        </p:nvSpPr>
        <p:spPr>
          <a:xfrm>
            <a:off x="3438525" y="850900"/>
            <a:ext cx="3065463" cy="22987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1"/>
        <p:cNvGrpSpPr/>
        <p:nvPr/>
      </p:nvGrpSpPr>
      <p:grpSpPr>
        <a:xfrm>
          <a:off x="0" y="0"/>
          <a:ext cx="0" cy="0"/>
          <a:chOff x="0" y="0"/>
          <a:chExt cx="0" cy="0"/>
        </a:xfrm>
      </p:grpSpPr>
      <p:sp>
        <p:nvSpPr>
          <p:cNvPr id="212" name="Google Shape;212;p20:notes"/>
          <p:cNvSpPr>
            <a:spLocks noGrp="1" noRot="1" noChangeAspect="1"/>
          </p:cNvSpPr>
          <p:nvPr>
            <p:ph type="sldImg" idx="2"/>
          </p:nvPr>
        </p:nvSpPr>
        <p:spPr>
          <a:xfrm>
            <a:off x="3438525" y="850900"/>
            <a:ext cx="3065463" cy="22987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13" name="Google Shape;213;p20:notes"/>
          <p:cNvSpPr txBox="1">
            <a:spLocks noGrp="1"/>
          </p:cNvSpPr>
          <p:nvPr>
            <p:ph type="body" idx="1"/>
          </p:nvPr>
        </p:nvSpPr>
        <p:spPr>
          <a:xfrm>
            <a:off x="994252" y="3277494"/>
            <a:ext cx="7954010" cy="2681585"/>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de-DE"/>
              <a:t>Informationen über fundraising </a:t>
            </a:r>
            <a:endParaRPr/>
          </a:p>
        </p:txBody>
      </p:sp>
      <p:sp>
        <p:nvSpPr>
          <p:cNvPr id="214" name="Google Shape;214;p20:notes"/>
          <p:cNvSpPr txBox="1">
            <a:spLocks noGrp="1"/>
          </p:cNvSpPr>
          <p:nvPr>
            <p:ph type="sldNum" idx="12"/>
          </p:nvPr>
        </p:nvSpPr>
        <p:spPr>
          <a:xfrm>
            <a:off x="5632365" y="6468281"/>
            <a:ext cx="4308422" cy="342095"/>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de-DE"/>
              <a:t>20</a:t>
            </a:fld>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1"/>
        <p:cNvGrpSpPr/>
        <p:nvPr/>
      </p:nvGrpSpPr>
      <p:grpSpPr>
        <a:xfrm>
          <a:off x="0" y="0"/>
          <a:ext cx="0" cy="0"/>
          <a:chOff x="0" y="0"/>
          <a:chExt cx="0" cy="0"/>
        </a:xfrm>
      </p:grpSpPr>
      <p:sp>
        <p:nvSpPr>
          <p:cNvPr id="222" name="Google Shape;222;p21:notes"/>
          <p:cNvSpPr txBox="1">
            <a:spLocks noGrp="1"/>
          </p:cNvSpPr>
          <p:nvPr>
            <p:ph type="body" idx="1"/>
          </p:nvPr>
        </p:nvSpPr>
        <p:spPr>
          <a:xfrm>
            <a:off x="994252" y="3277494"/>
            <a:ext cx="7954010" cy="2681585"/>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r>
              <a:rPr lang="de-DE"/>
              <a:t>Bericht der Revisoren und dann Aussprache . danach Entlastung, danach Bericht aktuell und abstimmung anträge</a:t>
            </a:r>
            <a:endParaRPr/>
          </a:p>
        </p:txBody>
      </p:sp>
      <p:sp>
        <p:nvSpPr>
          <p:cNvPr id="223" name="Google Shape;223;p21:notes"/>
          <p:cNvSpPr>
            <a:spLocks noGrp="1" noRot="1" noChangeAspect="1"/>
          </p:cNvSpPr>
          <p:nvPr>
            <p:ph type="sldImg" idx="2"/>
          </p:nvPr>
        </p:nvSpPr>
        <p:spPr>
          <a:xfrm>
            <a:off x="3438525" y="850900"/>
            <a:ext cx="3065463" cy="22987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15"/>
        <p:cNvGrpSpPr/>
        <p:nvPr/>
      </p:nvGrpSpPr>
      <p:grpSpPr>
        <a:xfrm>
          <a:off x="0" y="0"/>
          <a:ext cx="0" cy="0"/>
          <a:chOff x="0" y="0"/>
          <a:chExt cx="0" cy="0"/>
        </a:xfrm>
      </p:grpSpPr>
      <p:sp>
        <p:nvSpPr>
          <p:cNvPr id="16" name="Google Shape;16;p23"/>
          <p:cNvSpPr txBox="1">
            <a:spLocks noGrp="1"/>
          </p:cNvSpPr>
          <p:nvPr>
            <p:ph type="title"/>
          </p:nvPr>
        </p:nvSpPr>
        <p:spPr>
          <a:xfrm>
            <a:off x="690168" y="478358"/>
            <a:ext cx="7763700" cy="1032000"/>
          </a:xfrm>
          <a:prstGeom prst="rect">
            <a:avLst/>
          </a:prstGeom>
          <a:noFill/>
          <a:ln>
            <a:noFill/>
          </a:ln>
        </p:spPr>
        <p:txBody>
          <a:bodyPr spcFirstLastPara="1" wrap="square" lIns="0" tIns="0" rIns="0" bIns="0" anchor="t" anchorCtr="0">
            <a:spAutoFit/>
          </a:bodyPr>
          <a:lstStyle>
            <a:lvl1pPr lvl="0" algn="l">
              <a:lnSpc>
                <a:spcPct val="100000"/>
              </a:lnSpc>
              <a:spcBef>
                <a:spcPts val="0"/>
              </a:spcBef>
              <a:spcAft>
                <a:spcPts val="0"/>
              </a:spcAft>
              <a:buSzPts val="1400"/>
              <a:buNone/>
              <a:defRPr sz="3600" b="0" i="0">
                <a:solidFill>
                  <a:schemeClr val="dk1"/>
                </a:solidFill>
                <a:latin typeface="Calibri"/>
                <a:ea typeface="Calibri"/>
                <a:cs typeface="Calibri"/>
                <a:sym typeface="Calibri"/>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7" name="Google Shape;17;p23"/>
          <p:cNvSpPr txBox="1">
            <a:spLocks noGrp="1"/>
          </p:cNvSpPr>
          <p:nvPr>
            <p:ph type="body" idx="1"/>
          </p:nvPr>
        </p:nvSpPr>
        <p:spPr>
          <a:xfrm>
            <a:off x="746759" y="3002279"/>
            <a:ext cx="5857200" cy="2694900"/>
          </a:xfrm>
          <a:prstGeom prst="rect">
            <a:avLst/>
          </a:prstGeom>
          <a:noFill/>
          <a:ln>
            <a:noFill/>
          </a:ln>
        </p:spPr>
        <p:txBody>
          <a:bodyPr spcFirstLastPara="1" wrap="square" lIns="0" tIns="0" rIns="0" bIns="0" anchor="t" anchorCtr="0">
            <a:spAutoFit/>
          </a:bodyPr>
          <a:lstStyle>
            <a:lvl1pPr marL="457200" lvl="0" indent="-228600" algn="l">
              <a:lnSpc>
                <a:spcPct val="100000"/>
              </a:lnSpc>
              <a:spcBef>
                <a:spcPts val="0"/>
              </a:spcBef>
              <a:spcAft>
                <a:spcPts val="0"/>
              </a:spcAft>
              <a:buSzPts val="1400"/>
              <a:buNone/>
              <a:defRPr b="0" i="0">
                <a:solidFill>
                  <a:schemeClr val="dk1"/>
                </a:solidFill>
              </a:defRPr>
            </a:lvl1pPr>
            <a:lvl2pPr marL="914400" lvl="1" indent="-228600" algn="l">
              <a:lnSpc>
                <a:spcPct val="100000"/>
              </a:lnSpc>
              <a:spcBef>
                <a:spcPts val="0"/>
              </a:spcBef>
              <a:spcAft>
                <a:spcPts val="0"/>
              </a:spcAft>
              <a:buSzPts val="1400"/>
              <a:buNone/>
              <a:defRPr/>
            </a:lvl2pPr>
            <a:lvl3pPr marL="1371600" lvl="2" indent="-228600" algn="l">
              <a:lnSpc>
                <a:spcPct val="100000"/>
              </a:lnSpc>
              <a:spcBef>
                <a:spcPts val="0"/>
              </a:spcBef>
              <a:spcAft>
                <a:spcPts val="0"/>
              </a:spcAft>
              <a:buSzPts val="1400"/>
              <a:buNone/>
              <a:defRPr/>
            </a:lvl3pPr>
            <a:lvl4pPr marL="1828800" lvl="3" indent="-228600" algn="l">
              <a:lnSpc>
                <a:spcPct val="100000"/>
              </a:lnSpc>
              <a:spcBef>
                <a:spcPts val="0"/>
              </a:spcBef>
              <a:spcAft>
                <a:spcPts val="0"/>
              </a:spcAft>
              <a:buSzPts val="1400"/>
              <a:buNone/>
              <a:defRPr/>
            </a:lvl4pPr>
            <a:lvl5pPr marL="2286000" lvl="4" indent="-228600" algn="l">
              <a:lnSpc>
                <a:spcPct val="100000"/>
              </a:lnSpc>
              <a:spcBef>
                <a:spcPts val="0"/>
              </a:spcBef>
              <a:spcAft>
                <a:spcPts val="0"/>
              </a:spcAft>
              <a:buSzPts val="1400"/>
              <a:buNone/>
              <a:defRPr/>
            </a:lvl5pPr>
            <a:lvl6pPr marL="2743200" lvl="5" indent="-228600" algn="l">
              <a:lnSpc>
                <a:spcPct val="100000"/>
              </a:lnSpc>
              <a:spcBef>
                <a:spcPts val="0"/>
              </a:spcBef>
              <a:spcAft>
                <a:spcPts val="0"/>
              </a:spcAft>
              <a:buSzPts val="1400"/>
              <a:buNone/>
              <a:defRPr/>
            </a:lvl6pPr>
            <a:lvl7pPr marL="3200400" lvl="6" indent="-228600" algn="l">
              <a:lnSpc>
                <a:spcPct val="100000"/>
              </a:lnSpc>
              <a:spcBef>
                <a:spcPts val="0"/>
              </a:spcBef>
              <a:spcAft>
                <a:spcPts val="0"/>
              </a:spcAft>
              <a:buSzPts val="1400"/>
              <a:buNone/>
              <a:defRPr/>
            </a:lvl7pPr>
            <a:lvl8pPr marL="3657600" lvl="7" indent="-228600" algn="l">
              <a:lnSpc>
                <a:spcPct val="100000"/>
              </a:lnSpc>
              <a:spcBef>
                <a:spcPts val="0"/>
              </a:spcBef>
              <a:spcAft>
                <a:spcPts val="0"/>
              </a:spcAft>
              <a:buSzPts val="1400"/>
              <a:buNone/>
              <a:defRPr/>
            </a:lvl8pPr>
            <a:lvl9pPr marL="4114800" lvl="8" indent="-228600" algn="l">
              <a:lnSpc>
                <a:spcPct val="100000"/>
              </a:lnSpc>
              <a:spcBef>
                <a:spcPts val="0"/>
              </a:spcBef>
              <a:spcAft>
                <a:spcPts val="0"/>
              </a:spcAft>
              <a:buSzPts val="1400"/>
              <a:buNone/>
              <a:defRPr/>
            </a:lvl9pPr>
          </a:lstStyle>
          <a:p>
            <a:endParaRPr/>
          </a:p>
        </p:txBody>
      </p:sp>
      <p:sp>
        <p:nvSpPr>
          <p:cNvPr id="18" name="Google Shape;18;p23"/>
          <p:cNvSpPr txBox="1">
            <a:spLocks noGrp="1"/>
          </p:cNvSpPr>
          <p:nvPr>
            <p:ph type="ftr" idx="11"/>
          </p:nvPr>
        </p:nvSpPr>
        <p:spPr>
          <a:xfrm>
            <a:off x="690168" y="6446122"/>
            <a:ext cx="4799400" cy="196200"/>
          </a:xfrm>
          <a:prstGeom prst="rect">
            <a:avLst/>
          </a:prstGeom>
          <a:noFill/>
          <a:ln>
            <a:noFill/>
          </a:ln>
        </p:spPr>
        <p:txBody>
          <a:bodyPr spcFirstLastPara="1" wrap="square" lIns="0" tIns="0" rIns="0" bIns="0" anchor="t" anchorCtr="0">
            <a:spAutoFit/>
          </a:bodyPr>
          <a:lstStyle>
            <a:lvl1pPr lvl="0" algn="l">
              <a:lnSpc>
                <a:spcPct val="100000"/>
              </a:lnSpc>
              <a:spcBef>
                <a:spcPts val="0"/>
              </a:spcBef>
              <a:spcAft>
                <a:spcPts val="0"/>
              </a:spcAft>
              <a:buSzPts val="1400"/>
              <a:buNone/>
              <a:defRPr sz="1200" b="0" i="0">
                <a:solidFill>
                  <a:srgbClr val="888888"/>
                </a:solidFill>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9" name="Google Shape;19;p23"/>
          <p:cNvSpPr txBox="1">
            <a:spLocks noGrp="1"/>
          </p:cNvSpPr>
          <p:nvPr>
            <p:ph type="dt" idx="10"/>
          </p:nvPr>
        </p:nvSpPr>
        <p:spPr>
          <a:xfrm>
            <a:off x="457200" y="6377940"/>
            <a:ext cx="2103000" cy="342900"/>
          </a:xfrm>
          <a:prstGeom prst="rect">
            <a:avLst/>
          </a:prstGeom>
          <a:noFill/>
          <a:ln>
            <a:noFill/>
          </a:ln>
        </p:spPr>
        <p:txBody>
          <a:bodyPr spcFirstLastPara="1" wrap="square" lIns="0" tIns="0" rIns="0" bIns="0" anchor="t" anchorCtr="0">
            <a:spAutoFit/>
          </a:bodyPr>
          <a:lstStyle>
            <a:lvl1pPr lvl="0" algn="l">
              <a:lnSpc>
                <a:spcPct val="100000"/>
              </a:lnSpc>
              <a:spcBef>
                <a:spcPts val="0"/>
              </a:spcBef>
              <a:spcAft>
                <a:spcPts val="0"/>
              </a:spcAft>
              <a:buSzPts val="1400"/>
              <a:buNone/>
              <a:defRPr>
                <a:solidFill>
                  <a:srgbClr val="888888"/>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0" name="Google Shape;20;p23"/>
          <p:cNvSpPr txBox="1">
            <a:spLocks noGrp="1"/>
          </p:cNvSpPr>
          <p:nvPr>
            <p:ph type="sldNum" idx="12"/>
          </p:nvPr>
        </p:nvSpPr>
        <p:spPr>
          <a:xfrm>
            <a:off x="8214994" y="6446122"/>
            <a:ext cx="259800" cy="196200"/>
          </a:xfrm>
          <a:prstGeom prst="rect">
            <a:avLst/>
          </a:prstGeom>
          <a:noFill/>
          <a:ln>
            <a:noFill/>
          </a:ln>
        </p:spPr>
        <p:txBody>
          <a:bodyPr spcFirstLastPara="1" wrap="square" lIns="0" tIns="0" rIns="0" bIns="0" anchor="t" anchorCtr="0">
            <a:spAutoFit/>
          </a:bodyPr>
          <a:lstStyle>
            <a:lvl1pPr marL="38100" marR="0" lvl="0" indent="0" algn="l">
              <a:lnSpc>
                <a:spcPct val="11875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1pPr>
            <a:lvl2pPr marL="38100" marR="0" lvl="1" indent="0" algn="l">
              <a:lnSpc>
                <a:spcPct val="11875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2pPr>
            <a:lvl3pPr marL="38100" marR="0" lvl="2" indent="0" algn="l">
              <a:lnSpc>
                <a:spcPct val="11875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3pPr>
            <a:lvl4pPr marL="38100" marR="0" lvl="3" indent="0" algn="l">
              <a:lnSpc>
                <a:spcPct val="11875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4pPr>
            <a:lvl5pPr marL="38100" marR="0" lvl="4" indent="0" algn="l">
              <a:lnSpc>
                <a:spcPct val="11875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5pPr>
            <a:lvl6pPr marL="38100" marR="0" lvl="5" indent="0" algn="l">
              <a:lnSpc>
                <a:spcPct val="11875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6pPr>
            <a:lvl7pPr marL="38100" marR="0" lvl="6" indent="0" algn="l">
              <a:lnSpc>
                <a:spcPct val="11875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7pPr>
            <a:lvl8pPr marL="38100" marR="0" lvl="7" indent="0" algn="l">
              <a:lnSpc>
                <a:spcPct val="11875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8pPr>
            <a:lvl9pPr marL="38100" marR="0" lvl="8" indent="0" algn="l">
              <a:lnSpc>
                <a:spcPct val="11875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9pPr>
          </a:lstStyle>
          <a:p>
            <a:pPr marL="38100" lvl="0" indent="0" algn="l" rtl="0">
              <a:spcBef>
                <a:spcPts val="0"/>
              </a:spcBef>
              <a:spcAft>
                <a:spcPts val="0"/>
              </a:spcAft>
              <a:buNone/>
            </a:pPr>
            <a:fld id="{00000000-1234-1234-1234-123412341234}" type="slidenum">
              <a:rPr lang="de-DE"/>
              <a:t>‹Nr.›</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matchingName="Title Only">
  <p:cSld name="Title Only">
    <p:bg>
      <p:bgPr>
        <a:solidFill>
          <a:schemeClr val="lt1"/>
        </a:solidFill>
        <a:effectLst/>
      </p:bgPr>
    </p:bg>
    <p:spTree>
      <p:nvGrpSpPr>
        <p:cNvPr id="1" name="Shape 21"/>
        <p:cNvGrpSpPr/>
        <p:nvPr/>
      </p:nvGrpSpPr>
      <p:grpSpPr>
        <a:xfrm>
          <a:off x="0" y="0"/>
          <a:ext cx="0" cy="0"/>
          <a:chOff x="0" y="0"/>
          <a:chExt cx="0" cy="0"/>
        </a:xfrm>
      </p:grpSpPr>
      <p:pic>
        <p:nvPicPr>
          <p:cNvPr id="22" name="Google Shape;22;p24"/>
          <p:cNvPicPr preferRelativeResize="0"/>
          <p:nvPr/>
        </p:nvPicPr>
        <p:blipFill rotWithShape="1">
          <a:blip r:embed="rId2">
            <a:alphaModFix/>
          </a:blip>
          <a:srcRect/>
          <a:stretch/>
        </p:blipFill>
        <p:spPr>
          <a:xfrm>
            <a:off x="7124700" y="219456"/>
            <a:ext cx="1743940" cy="1007364"/>
          </a:xfrm>
          <a:prstGeom prst="rect">
            <a:avLst/>
          </a:prstGeom>
          <a:noFill/>
          <a:ln>
            <a:noFill/>
          </a:ln>
        </p:spPr>
      </p:pic>
      <p:sp>
        <p:nvSpPr>
          <p:cNvPr id="23" name="Google Shape;23;p24"/>
          <p:cNvSpPr txBox="1">
            <a:spLocks noGrp="1"/>
          </p:cNvSpPr>
          <p:nvPr>
            <p:ph type="title"/>
          </p:nvPr>
        </p:nvSpPr>
        <p:spPr>
          <a:xfrm>
            <a:off x="690168" y="478358"/>
            <a:ext cx="7763700" cy="1032000"/>
          </a:xfrm>
          <a:prstGeom prst="rect">
            <a:avLst/>
          </a:prstGeom>
          <a:noFill/>
          <a:ln>
            <a:noFill/>
          </a:ln>
        </p:spPr>
        <p:txBody>
          <a:bodyPr spcFirstLastPara="1" wrap="square" lIns="0" tIns="0" rIns="0" bIns="0" anchor="t" anchorCtr="0">
            <a:spAutoFit/>
          </a:bodyPr>
          <a:lstStyle>
            <a:lvl1pPr lvl="0" algn="l">
              <a:lnSpc>
                <a:spcPct val="100000"/>
              </a:lnSpc>
              <a:spcBef>
                <a:spcPts val="0"/>
              </a:spcBef>
              <a:spcAft>
                <a:spcPts val="0"/>
              </a:spcAft>
              <a:buSzPts val="1400"/>
              <a:buNone/>
              <a:defRPr sz="3600" b="0" i="0">
                <a:solidFill>
                  <a:schemeClr val="dk1"/>
                </a:solidFill>
                <a:latin typeface="Calibri"/>
                <a:ea typeface="Calibri"/>
                <a:cs typeface="Calibri"/>
                <a:sym typeface="Calibri"/>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4" name="Google Shape;24;p24"/>
          <p:cNvSpPr txBox="1">
            <a:spLocks noGrp="1"/>
          </p:cNvSpPr>
          <p:nvPr>
            <p:ph type="ftr" idx="11"/>
          </p:nvPr>
        </p:nvSpPr>
        <p:spPr>
          <a:xfrm>
            <a:off x="690168" y="6446122"/>
            <a:ext cx="4799400" cy="196200"/>
          </a:xfrm>
          <a:prstGeom prst="rect">
            <a:avLst/>
          </a:prstGeom>
          <a:noFill/>
          <a:ln>
            <a:noFill/>
          </a:ln>
        </p:spPr>
        <p:txBody>
          <a:bodyPr spcFirstLastPara="1" wrap="square" lIns="0" tIns="0" rIns="0" bIns="0" anchor="t" anchorCtr="0">
            <a:spAutoFit/>
          </a:bodyPr>
          <a:lstStyle>
            <a:lvl1pPr lvl="0" algn="l">
              <a:lnSpc>
                <a:spcPct val="100000"/>
              </a:lnSpc>
              <a:spcBef>
                <a:spcPts val="0"/>
              </a:spcBef>
              <a:spcAft>
                <a:spcPts val="0"/>
              </a:spcAft>
              <a:buSzPts val="1400"/>
              <a:buNone/>
              <a:defRPr sz="1200" b="0" i="0">
                <a:solidFill>
                  <a:srgbClr val="888888"/>
                </a:solidFill>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5" name="Google Shape;25;p24"/>
          <p:cNvSpPr txBox="1">
            <a:spLocks noGrp="1"/>
          </p:cNvSpPr>
          <p:nvPr>
            <p:ph type="dt" idx="10"/>
          </p:nvPr>
        </p:nvSpPr>
        <p:spPr>
          <a:xfrm>
            <a:off x="457200" y="6377940"/>
            <a:ext cx="2103000" cy="342900"/>
          </a:xfrm>
          <a:prstGeom prst="rect">
            <a:avLst/>
          </a:prstGeom>
          <a:noFill/>
          <a:ln>
            <a:noFill/>
          </a:ln>
        </p:spPr>
        <p:txBody>
          <a:bodyPr spcFirstLastPara="1" wrap="square" lIns="0" tIns="0" rIns="0" bIns="0" anchor="t" anchorCtr="0">
            <a:spAutoFit/>
          </a:bodyPr>
          <a:lstStyle>
            <a:lvl1pPr lvl="0" algn="l">
              <a:lnSpc>
                <a:spcPct val="100000"/>
              </a:lnSpc>
              <a:spcBef>
                <a:spcPts val="0"/>
              </a:spcBef>
              <a:spcAft>
                <a:spcPts val="0"/>
              </a:spcAft>
              <a:buSzPts val="1400"/>
              <a:buNone/>
              <a:defRPr>
                <a:solidFill>
                  <a:srgbClr val="888888"/>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6" name="Google Shape;26;p24"/>
          <p:cNvSpPr txBox="1">
            <a:spLocks noGrp="1"/>
          </p:cNvSpPr>
          <p:nvPr>
            <p:ph type="sldNum" idx="12"/>
          </p:nvPr>
        </p:nvSpPr>
        <p:spPr>
          <a:xfrm>
            <a:off x="8214994" y="6446122"/>
            <a:ext cx="259800" cy="196200"/>
          </a:xfrm>
          <a:prstGeom prst="rect">
            <a:avLst/>
          </a:prstGeom>
          <a:noFill/>
          <a:ln>
            <a:noFill/>
          </a:ln>
        </p:spPr>
        <p:txBody>
          <a:bodyPr spcFirstLastPara="1" wrap="square" lIns="0" tIns="0" rIns="0" bIns="0" anchor="t" anchorCtr="0">
            <a:spAutoFit/>
          </a:bodyPr>
          <a:lstStyle>
            <a:lvl1pPr marL="38100" marR="0" lvl="0" indent="0" algn="l">
              <a:lnSpc>
                <a:spcPct val="11875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1pPr>
            <a:lvl2pPr marL="38100" marR="0" lvl="1" indent="0" algn="l">
              <a:lnSpc>
                <a:spcPct val="11875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2pPr>
            <a:lvl3pPr marL="38100" marR="0" lvl="2" indent="0" algn="l">
              <a:lnSpc>
                <a:spcPct val="11875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3pPr>
            <a:lvl4pPr marL="38100" marR="0" lvl="3" indent="0" algn="l">
              <a:lnSpc>
                <a:spcPct val="11875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4pPr>
            <a:lvl5pPr marL="38100" marR="0" lvl="4" indent="0" algn="l">
              <a:lnSpc>
                <a:spcPct val="11875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5pPr>
            <a:lvl6pPr marL="38100" marR="0" lvl="5" indent="0" algn="l">
              <a:lnSpc>
                <a:spcPct val="11875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6pPr>
            <a:lvl7pPr marL="38100" marR="0" lvl="6" indent="0" algn="l">
              <a:lnSpc>
                <a:spcPct val="11875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7pPr>
            <a:lvl8pPr marL="38100" marR="0" lvl="7" indent="0" algn="l">
              <a:lnSpc>
                <a:spcPct val="11875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8pPr>
            <a:lvl9pPr marL="38100" marR="0" lvl="8" indent="0" algn="l">
              <a:lnSpc>
                <a:spcPct val="11875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9pPr>
          </a:lstStyle>
          <a:p>
            <a:pPr marL="38100" lvl="0" indent="0" algn="l" rtl="0">
              <a:spcBef>
                <a:spcPts val="0"/>
              </a:spcBef>
              <a:spcAft>
                <a:spcPts val="0"/>
              </a:spcAft>
              <a:buNone/>
            </a:pPr>
            <a:fld id="{00000000-1234-1234-1234-123412341234}" type="slidenum">
              <a:rPr lang="de-DE"/>
              <a:t>‹Nr.›</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Slide">
  <p:cSld name="Title Slide">
    <p:spTree>
      <p:nvGrpSpPr>
        <p:cNvPr id="1" name="Shape 27"/>
        <p:cNvGrpSpPr/>
        <p:nvPr/>
      </p:nvGrpSpPr>
      <p:grpSpPr>
        <a:xfrm>
          <a:off x="0" y="0"/>
          <a:ext cx="0" cy="0"/>
          <a:chOff x="0" y="0"/>
          <a:chExt cx="0" cy="0"/>
        </a:xfrm>
      </p:grpSpPr>
      <p:sp>
        <p:nvSpPr>
          <p:cNvPr id="28" name="Google Shape;28;p25"/>
          <p:cNvSpPr txBox="1">
            <a:spLocks noGrp="1"/>
          </p:cNvSpPr>
          <p:nvPr>
            <p:ph type="ctrTitle"/>
          </p:nvPr>
        </p:nvSpPr>
        <p:spPr>
          <a:xfrm>
            <a:off x="685800" y="2125980"/>
            <a:ext cx="7772400" cy="1440300"/>
          </a:xfrm>
          <a:prstGeom prst="rect">
            <a:avLst/>
          </a:prstGeom>
          <a:noFill/>
          <a:ln>
            <a:noFill/>
          </a:ln>
        </p:spPr>
        <p:txBody>
          <a:bodyPr spcFirstLastPara="1" wrap="square" lIns="0" tIns="0" rIns="0" bIns="0" anchor="t" anchorCtr="0">
            <a:sp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9" name="Google Shape;29;p25"/>
          <p:cNvSpPr txBox="1">
            <a:spLocks noGrp="1"/>
          </p:cNvSpPr>
          <p:nvPr>
            <p:ph type="subTitle" idx="1"/>
          </p:nvPr>
        </p:nvSpPr>
        <p:spPr>
          <a:xfrm>
            <a:off x="1371600" y="3840480"/>
            <a:ext cx="6400800" cy="1714500"/>
          </a:xfrm>
          <a:prstGeom prst="rect">
            <a:avLst/>
          </a:prstGeom>
          <a:noFill/>
          <a:ln>
            <a:noFill/>
          </a:ln>
        </p:spPr>
        <p:txBody>
          <a:bodyPr spcFirstLastPara="1" wrap="square" lIns="0" tIns="0" rIns="0" bIns="0" anchor="t" anchorCtr="0">
            <a:sp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0" name="Google Shape;30;p25"/>
          <p:cNvSpPr txBox="1">
            <a:spLocks noGrp="1"/>
          </p:cNvSpPr>
          <p:nvPr>
            <p:ph type="ftr" idx="11"/>
          </p:nvPr>
        </p:nvSpPr>
        <p:spPr>
          <a:xfrm>
            <a:off x="690168" y="6446122"/>
            <a:ext cx="4799400" cy="196200"/>
          </a:xfrm>
          <a:prstGeom prst="rect">
            <a:avLst/>
          </a:prstGeom>
          <a:noFill/>
          <a:ln>
            <a:noFill/>
          </a:ln>
        </p:spPr>
        <p:txBody>
          <a:bodyPr spcFirstLastPara="1" wrap="square" lIns="0" tIns="0" rIns="0" bIns="0" anchor="t" anchorCtr="0">
            <a:spAutoFit/>
          </a:bodyPr>
          <a:lstStyle>
            <a:lvl1pPr lvl="0" algn="l">
              <a:lnSpc>
                <a:spcPct val="100000"/>
              </a:lnSpc>
              <a:spcBef>
                <a:spcPts val="0"/>
              </a:spcBef>
              <a:spcAft>
                <a:spcPts val="0"/>
              </a:spcAft>
              <a:buSzPts val="1400"/>
              <a:buNone/>
              <a:defRPr sz="1200" b="0" i="0">
                <a:solidFill>
                  <a:srgbClr val="888888"/>
                </a:solidFill>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1" name="Google Shape;31;p25"/>
          <p:cNvSpPr txBox="1">
            <a:spLocks noGrp="1"/>
          </p:cNvSpPr>
          <p:nvPr>
            <p:ph type="dt" idx="10"/>
          </p:nvPr>
        </p:nvSpPr>
        <p:spPr>
          <a:xfrm>
            <a:off x="457200" y="6377940"/>
            <a:ext cx="2103000" cy="342900"/>
          </a:xfrm>
          <a:prstGeom prst="rect">
            <a:avLst/>
          </a:prstGeom>
          <a:noFill/>
          <a:ln>
            <a:noFill/>
          </a:ln>
        </p:spPr>
        <p:txBody>
          <a:bodyPr spcFirstLastPara="1" wrap="square" lIns="0" tIns="0" rIns="0" bIns="0" anchor="t" anchorCtr="0">
            <a:spAutoFit/>
          </a:bodyPr>
          <a:lstStyle>
            <a:lvl1pPr lvl="0" algn="l">
              <a:lnSpc>
                <a:spcPct val="100000"/>
              </a:lnSpc>
              <a:spcBef>
                <a:spcPts val="0"/>
              </a:spcBef>
              <a:spcAft>
                <a:spcPts val="0"/>
              </a:spcAft>
              <a:buSzPts val="1400"/>
              <a:buNone/>
              <a:defRPr>
                <a:solidFill>
                  <a:srgbClr val="888888"/>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2" name="Google Shape;32;p25"/>
          <p:cNvSpPr txBox="1">
            <a:spLocks noGrp="1"/>
          </p:cNvSpPr>
          <p:nvPr>
            <p:ph type="sldNum" idx="12"/>
          </p:nvPr>
        </p:nvSpPr>
        <p:spPr>
          <a:xfrm>
            <a:off x="8214994" y="6446122"/>
            <a:ext cx="259800" cy="196200"/>
          </a:xfrm>
          <a:prstGeom prst="rect">
            <a:avLst/>
          </a:prstGeom>
          <a:noFill/>
          <a:ln>
            <a:noFill/>
          </a:ln>
        </p:spPr>
        <p:txBody>
          <a:bodyPr spcFirstLastPara="1" wrap="square" lIns="0" tIns="0" rIns="0" bIns="0" anchor="t" anchorCtr="0">
            <a:spAutoFit/>
          </a:bodyPr>
          <a:lstStyle>
            <a:lvl1pPr marL="38100" marR="0" lvl="0" indent="0" algn="l">
              <a:lnSpc>
                <a:spcPct val="11875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1pPr>
            <a:lvl2pPr marL="38100" marR="0" lvl="1" indent="0" algn="l">
              <a:lnSpc>
                <a:spcPct val="11875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2pPr>
            <a:lvl3pPr marL="38100" marR="0" lvl="2" indent="0" algn="l">
              <a:lnSpc>
                <a:spcPct val="11875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3pPr>
            <a:lvl4pPr marL="38100" marR="0" lvl="3" indent="0" algn="l">
              <a:lnSpc>
                <a:spcPct val="11875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4pPr>
            <a:lvl5pPr marL="38100" marR="0" lvl="4" indent="0" algn="l">
              <a:lnSpc>
                <a:spcPct val="11875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5pPr>
            <a:lvl6pPr marL="38100" marR="0" lvl="5" indent="0" algn="l">
              <a:lnSpc>
                <a:spcPct val="11875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6pPr>
            <a:lvl7pPr marL="38100" marR="0" lvl="6" indent="0" algn="l">
              <a:lnSpc>
                <a:spcPct val="11875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7pPr>
            <a:lvl8pPr marL="38100" marR="0" lvl="7" indent="0" algn="l">
              <a:lnSpc>
                <a:spcPct val="11875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8pPr>
            <a:lvl9pPr marL="38100" marR="0" lvl="8" indent="0" algn="l">
              <a:lnSpc>
                <a:spcPct val="11875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9pPr>
          </a:lstStyle>
          <a:p>
            <a:pPr marL="38100" lvl="0" indent="0" algn="l" rtl="0">
              <a:spcBef>
                <a:spcPts val="0"/>
              </a:spcBef>
              <a:spcAft>
                <a:spcPts val="0"/>
              </a:spcAft>
              <a:buNone/>
            </a:pPr>
            <a:fld id="{00000000-1234-1234-1234-123412341234}" type="slidenum">
              <a:rPr lang="de-DE"/>
              <a:t>‹Nr.›</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wo Content">
  <p:cSld name="Two Content">
    <p:spTree>
      <p:nvGrpSpPr>
        <p:cNvPr id="1" name="Shape 33"/>
        <p:cNvGrpSpPr/>
        <p:nvPr/>
      </p:nvGrpSpPr>
      <p:grpSpPr>
        <a:xfrm>
          <a:off x="0" y="0"/>
          <a:ext cx="0" cy="0"/>
          <a:chOff x="0" y="0"/>
          <a:chExt cx="0" cy="0"/>
        </a:xfrm>
      </p:grpSpPr>
      <p:sp>
        <p:nvSpPr>
          <p:cNvPr id="34" name="Google Shape;34;p26"/>
          <p:cNvSpPr txBox="1">
            <a:spLocks noGrp="1"/>
          </p:cNvSpPr>
          <p:nvPr>
            <p:ph type="title"/>
          </p:nvPr>
        </p:nvSpPr>
        <p:spPr>
          <a:xfrm>
            <a:off x="690168" y="478358"/>
            <a:ext cx="7763700" cy="1032000"/>
          </a:xfrm>
          <a:prstGeom prst="rect">
            <a:avLst/>
          </a:prstGeom>
          <a:noFill/>
          <a:ln>
            <a:noFill/>
          </a:ln>
        </p:spPr>
        <p:txBody>
          <a:bodyPr spcFirstLastPara="1" wrap="square" lIns="0" tIns="0" rIns="0" bIns="0" anchor="t" anchorCtr="0">
            <a:spAutoFit/>
          </a:bodyPr>
          <a:lstStyle>
            <a:lvl1pPr lvl="0" algn="l">
              <a:lnSpc>
                <a:spcPct val="100000"/>
              </a:lnSpc>
              <a:spcBef>
                <a:spcPts val="0"/>
              </a:spcBef>
              <a:spcAft>
                <a:spcPts val="0"/>
              </a:spcAft>
              <a:buSzPts val="1400"/>
              <a:buNone/>
              <a:defRPr sz="3600" b="0" i="0">
                <a:solidFill>
                  <a:schemeClr val="dk1"/>
                </a:solidFill>
                <a:latin typeface="Calibri"/>
                <a:ea typeface="Calibri"/>
                <a:cs typeface="Calibri"/>
                <a:sym typeface="Calibri"/>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5" name="Google Shape;35;p26"/>
          <p:cNvSpPr txBox="1">
            <a:spLocks noGrp="1"/>
          </p:cNvSpPr>
          <p:nvPr>
            <p:ph type="body" idx="1"/>
          </p:nvPr>
        </p:nvSpPr>
        <p:spPr>
          <a:xfrm>
            <a:off x="457200" y="1577340"/>
            <a:ext cx="3977700" cy="4526400"/>
          </a:xfrm>
          <a:prstGeom prst="rect">
            <a:avLst/>
          </a:prstGeom>
          <a:noFill/>
          <a:ln>
            <a:noFill/>
          </a:ln>
        </p:spPr>
        <p:txBody>
          <a:bodyPr spcFirstLastPara="1" wrap="square" lIns="0" tIns="0" rIns="0" bIns="0" anchor="t" anchorCtr="0">
            <a:spAutoFit/>
          </a:bodyPr>
          <a:lstStyle>
            <a:lvl1pPr marL="457200" lvl="0" indent="-228600" algn="l">
              <a:lnSpc>
                <a:spcPct val="100000"/>
              </a:lnSpc>
              <a:spcBef>
                <a:spcPts val="0"/>
              </a:spcBef>
              <a:spcAft>
                <a:spcPts val="0"/>
              </a:spcAft>
              <a:buSzPts val="1400"/>
              <a:buNone/>
              <a:defRPr/>
            </a:lvl1pPr>
            <a:lvl2pPr marL="914400" lvl="1" indent="-228600" algn="l">
              <a:lnSpc>
                <a:spcPct val="100000"/>
              </a:lnSpc>
              <a:spcBef>
                <a:spcPts val="0"/>
              </a:spcBef>
              <a:spcAft>
                <a:spcPts val="0"/>
              </a:spcAft>
              <a:buSzPts val="1400"/>
              <a:buNone/>
              <a:defRPr/>
            </a:lvl2pPr>
            <a:lvl3pPr marL="1371600" lvl="2" indent="-228600" algn="l">
              <a:lnSpc>
                <a:spcPct val="100000"/>
              </a:lnSpc>
              <a:spcBef>
                <a:spcPts val="0"/>
              </a:spcBef>
              <a:spcAft>
                <a:spcPts val="0"/>
              </a:spcAft>
              <a:buSzPts val="1400"/>
              <a:buNone/>
              <a:defRPr/>
            </a:lvl3pPr>
            <a:lvl4pPr marL="1828800" lvl="3" indent="-228600" algn="l">
              <a:lnSpc>
                <a:spcPct val="100000"/>
              </a:lnSpc>
              <a:spcBef>
                <a:spcPts val="0"/>
              </a:spcBef>
              <a:spcAft>
                <a:spcPts val="0"/>
              </a:spcAft>
              <a:buSzPts val="1400"/>
              <a:buNone/>
              <a:defRPr/>
            </a:lvl4pPr>
            <a:lvl5pPr marL="2286000" lvl="4" indent="-228600" algn="l">
              <a:lnSpc>
                <a:spcPct val="100000"/>
              </a:lnSpc>
              <a:spcBef>
                <a:spcPts val="0"/>
              </a:spcBef>
              <a:spcAft>
                <a:spcPts val="0"/>
              </a:spcAft>
              <a:buSzPts val="1400"/>
              <a:buNone/>
              <a:defRPr/>
            </a:lvl5pPr>
            <a:lvl6pPr marL="2743200" lvl="5" indent="-228600" algn="l">
              <a:lnSpc>
                <a:spcPct val="100000"/>
              </a:lnSpc>
              <a:spcBef>
                <a:spcPts val="0"/>
              </a:spcBef>
              <a:spcAft>
                <a:spcPts val="0"/>
              </a:spcAft>
              <a:buSzPts val="1400"/>
              <a:buNone/>
              <a:defRPr/>
            </a:lvl6pPr>
            <a:lvl7pPr marL="3200400" lvl="6" indent="-228600" algn="l">
              <a:lnSpc>
                <a:spcPct val="100000"/>
              </a:lnSpc>
              <a:spcBef>
                <a:spcPts val="0"/>
              </a:spcBef>
              <a:spcAft>
                <a:spcPts val="0"/>
              </a:spcAft>
              <a:buSzPts val="1400"/>
              <a:buNone/>
              <a:defRPr/>
            </a:lvl7pPr>
            <a:lvl8pPr marL="3657600" lvl="7" indent="-228600" algn="l">
              <a:lnSpc>
                <a:spcPct val="100000"/>
              </a:lnSpc>
              <a:spcBef>
                <a:spcPts val="0"/>
              </a:spcBef>
              <a:spcAft>
                <a:spcPts val="0"/>
              </a:spcAft>
              <a:buSzPts val="1400"/>
              <a:buNone/>
              <a:defRPr/>
            </a:lvl8pPr>
            <a:lvl9pPr marL="4114800" lvl="8" indent="-228600" algn="l">
              <a:lnSpc>
                <a:spcPct val="100000"/>
              </a:lnSpc>
              <a:spcBef>
                <a:spcPts val="0"/>
              </a:spcBef>
              <a:spcAft>
                <a:spcPts val="0"/>
              </a:spcAft>
              <a:buSzPts val="1400"/>
              <a:buNone/>
              <a:defRPr/>
            </a:lvl9pPr>
          </a:lstStyle>
          <a:p>
            <a:endParaRPr/>
          </a:p>
        </p:txBody>
      </p:sp>
      <p:sp>
        <p:nvSpPr>
          <p:cNvPr id="36" name="Google Shape;36;p26"/>
          <p:cNvSpPr txBox="1">
            <a:spLocks noGrp="1"/>
          </p:cNvSpPr>
          <p:nvPr>
            <p:ph type="body" idx="2"/>
          </p:nvPr>
        </p:nvSpPr>
        <p:spPr>
          <a:xfrm>
            <a:off x="4709160" y="1577340"/>
            <a:ext cx="3977700" cy="4526400"/>
          </a:xfrm>
          <a:prstGeom prst="rect">
            <a:avLst/>
          </a:prstGeom>
          <a:noFill/>
          <a:ln>
            <a:noFill/>
          </a:ln>
        </p:spPr>
        <p:txBody>
          <a:bodyPr spcFirstLastPara="1" wrap="square" lIns="0" tIns="0" rIns="0" bIns="0" anchor="t" anchorCtr="0">
            <a:spAutoFit/>
          </a:bodyPr>
          <a:lstStyle>
            <a:lvl1pPr marL="457200" lvl="0" indent="-228600" algn="l">
              <a:lnSpc>
                <a:spcPct val="100000"/>
              </a:lnSpc>
              <a:spcBef>
                <a:spcPts val="0"/>
              </a:spcBef>
              <a:spcAft>
                <a:spcPts val="0"/>
              </a:spcAft>
              <a:buSzPts val="1400"/>
              <a:buNone/>
              <a:defRPr/>
            </a:lvl1pPr>
            <a:lvl2pPr marL="914400" lvl="1" indent="-228600" algn="l">
              <a:lnSpc>
                <a:spcPct val="100000"/>
              </a:lnSpc>
              <a:spcBef>
                <a:spcPts val="0"/>
              </a:spcBef>
              <a:spcAft>
                <a:spcPts val="0"/>
              </a:spcAft>
              <a:buSzPts val="1400"/>
              <a:buNone/>
              <a:defRPr/>
            </a:lvl2pPr>
            <a:lvl3pPr marL="1371600" lvl="2" indent="-228600" algn="l">
              <a:lnSpc>
                <a:spcPct val="100000"/>
              </a:lnSpc>
              <a:spcBef>
                <a:spcPts val="0"/>
              </a:spcBef>
              <a:spcAft>
                <a:spcPts val="0"/>
              </a:spcAft>
              <a:buSzPts val="1400"/>
              <a:buNone/>
              <a:defRPr/>
            </a:lvl3pPr>
            <a:lvl4pPr marL="1828800" lvl="3" indent="-228600" algn="l">
              <a:lnSpc>
                <a:spcPct val="100000"/>
              </a:lnSpc>
              <a:spcBef>
                <a:spcPts val="0"/>
              </a:spcBef>
              <a:spcAft>
                <a:spcPts val="0"/>
              </a:spcAft>
              <a:buSzPts val="1400"/>
              <a:buNone/>
              <a:defRPr/>
            </a:lvl4pPr>
            <a:lvl5pPr marL="2286000" lvl="4" indent="-228600" algn="l">
              <a:lnSpc>
                <a:spcPct val="100000"/>
              </a:lnSpc>
              <a:spcBef>
                <a:spcPts val="0"/>
              </a:spcBef>
              <a:spcAft>
                <a:spcPts val="0"/>
              </a:spcAft>
              <a:buSzPts val="1400"/>
              <a:buNone/>
              <a:defRPr/>
            </a:lvl5pPr>
            <a:lvl6pPr marL="2743200" lvl="5" indent="-228600" algn="l">
              <a:lnSpc>
                <a:spcPct val="100000"/>
              </a:lnSpc>
              <a:spcBef>
                <a:spcPts val="0"/>
              </a:spcBef>
              <a:spcAft>
                <a:spcPts val="0"/>
              </a:spcAft>
              <a:buSzPts val="1400"/>
              <a:buNone/>
              <a:defRPr/>
            </a:lvl6pPr>
            <a:lvl7pPr marL="3200400" lvl="6" indent="-228600" algn="l">
              <a:lnSpc>
                <a:spcPct val="100000"/>
              </a:lnSpc>
              <a:spcBef>
                <a:spcPts val="0"/>
              </a:spcBef>
              <a:spcAft>
                <a:spcPts val="0"/>
              </a:spcAft>
              <a:buSzPts val="1400"/>
              <a:buNone/>
              <a:defRPr/>
            </a:lvl7pPr>
            <a:lvl8pPr marL="3657600" lvl="7" indent="-228600" algn="l">
              <a:lnSpc>
                <a:spcPct val="100000"/>
              </a:lnSpc>
              <a:spcBef>
                <a:spcPts val="0"/>
              </a:spcBef>
              <a:spcAft>
                <a:spcPts val="0"/>
              </a:spcAft>
              <a:buSzPts val="1400"/>
              <a:buNone/>
              <a:defRPr/>
            </a:lvl8pPr>
            <a:lvl9pPr marL="4114800" lvl="8" indent="-228600" algn="l">
              <a:lnSpc>
                <a:spcPct val="100000"/>
              </a:lnSpc>
              <a:spcBef>
                <a:spcPts val="0"/>
              </a:spcBef>
              <a:spcAft>
                <a:spcPts val="0"/>
              </a:spcAft>
              <a:buSzPts val="1400"/>
              <a:buNone/>
              <a:defRPr/>
            </a:lvl9pPr>
          </a:lstStyle>
          <a:p>
            <a:endParaRPr/>
          </a:p>
        </p:txBody>
      </p:sp>
      <p:sp>
        <p:nvSpPr>
          <p:cNvPr id="37" name="Google Shape;37;p26"/>
          <p:cNvSpPr txBox="1">
            <a:spLocks noGrp="1"/>
          </p:cNvSpPr>
          <p:nvPr>
            <p:ph type="ftr" idx="11"/>
          </p:nvPr>
        </p:nvSpPr>
        <p:spPr>
          <a:xfrm>
            <a:off x="690168" y="6446122"/>
            <a:ext cx="4799400" cy="196200"/>
          </a:xfrm>
          <a:prstGeom prst="rect">
            <a:avLst/>
          </a:prstGeom>
          <a:noFill/>
          <a:ln>
            <a:noFill/>
          </a:ln>
        </p:spPr>
        <p:txBody>
          <a:bodyPr spcFirstLastPara="1" wrap="square" lIns="0" tIns="0" rIns="0" bIns="0" anchor="t" anchorCtr="0">
            <a:spAutoFit/>
          </a:bodyPr>
          <a:lstStyle>
            <a:lvl1pPr lvl="0" algn="l">
              <a:lnSpc>
                <a:spcPct val="100000"/>
              </a:lnSpc>
              <a:spcBef>
                <a:spcPts val="0"/>
              </a:spcBef>
              <a:spcAft>
                <a:spcPts val="0"/>
              </a:spcAft>
              <a:buSzPts val="1400"/>
              <a:buNone/>
              <a:defRPr sz="1200" b="0" i="0">
                <a:solidFill>
                  <a:srgbClr val="888888"/>
                </a:solidFill>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8" name="Google Shape;38;p26"/>
          <p:cNvSpPr txBox="1">
            <a:spLocks noGrp="1"/>
          </p:cNvSpPr>
          <p:nvPr>
            <p:ph type="dt" idx="10"/>
          </p:nvPr>
        </p:nvSpPr>
        <p:spPr>
          <a:xfrm>
            <a:off x="457200" y="6377940"/>
            <a:ext cx="2103000" cy="342900"/>
          </a:xfrm>
          <a:prstGeom prst="rect">
            <a:avLst/>
          </a:prstGeom>
          <a:noFill/>
          <a:ln>
            <a:noFill/>
          </a:ln>
        </p:spPr>
        <p:txBody>
          <a:bodyPr spcFirstLastPara="1" wrap="square" lIns="0" tIns="0" rIns="0" bIns="0" anchor="t" anchorCtr="0">
            <a:spAutoFit/>
          </a:bodyPr>
          <a:lstStyle>
            <a:lvl1pPr lvl="0" algn="l">
              <a:lnSpc>
                <a:spcPct val="100000"/>
              </a:lnSpc>
              <a:spcBef>
                <a:spcPts val="0"/>
              </a:spcBef>
              <a:spcAft>
                <a:spcPts val="0"/>
              </a:spcAft>
              <a:buSzPts val="1400"/>
              <a:buNone/>
              <a:defRPr>
                <a:solidFill>
                  <a:srgbClr val="888888"/>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9" name="Google Shape;39;p26"/>
          <p:cNvSpPr txBox="1">
            <a:spLocks noGrp="1"/>
          </p:cNvSpPr>
          <p:nvPr>
            <p:ph type="sldNum" idx="12"/>
          </p:nvPr>
        </p:nvSpPr>
        <p:spPr>
          <a:xfrm>
            <a:off x="8214994" y="6446122"/>
            <a:ext cx="259800" cy="196200"/>
          </a:xfrm>
          <a:prstGeom prst="rect">
            <a:avLst/>
          </a:prstGeom>
          <a:noFill/>
          <a:ln>
            <a:noFill/>
          </a:ln>
        </p:spPr>
        <p:txBody>
          <a:bodyPr spcFirstLastPara="1" wrap="square" lIns="0" tIns="0" rIns="0" bIns="0" anchor="t" anchorCtr="0">
            <a:spAutoFit/>
          </a:bodyPr>
          <a:lstStyle>
            <a:lvl1pPr marL="38100" marR="0" lvl="0" indent="0" algn="l">
              <a:lnSpc>
                <a:spcPct val="11875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1pPr>
            <a:lvl2pPr marL="38100" marR="0" lvl="1" indent="0" algn="l">
              <a:lnSpc>
                <a:spcPct val="11875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2pPr>
            <a:lvl3pPr marL="38100" marR="0" lvl="2" indent="0" algn="l">
              <a:lnSpc>
                <a:spcPct val="11875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3pPr>
            <a:lvl4pPr marL="38100" marR="0" lvl="3" indent="0" algn="l">
              <a:lnSpc>
                <a:spcPct val="11875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4pPr>
            <a:lvl5pPr marL="38100" marR="0" lvl="4" indent="0" algn="l">
              <a:lnSpc>
                <a:spcPct val="11875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5pPr>
            <a:lvl6pPr marL="38100" marR="0" lvl="5" indent="0" algn="l">
              <a:lnSpc>
                <a:spcPct val="11875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6pPr>
            <a:lvl7pPr marL="38100" marR="0" lvl="6" indent="0" algn="l">
              <a:lnSpc>
                <a:spcPct val="11875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7pPr>
            <a:lvl8pPr marL="38100" marR="0" lvl="7" indent="0" algn="l">
              <a:lnSpc>
                <a:spcPct val="11875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8pPr>
            <a:lvl9pPr marL="38100" marR="0" lvl="8" indent="0" algn="l">
              <a:lnSpc>
                <a:spcPct val="11875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9pPr>
          </a:lstStyle>
          <a:p>
            <a:pPr marL="38100" lvl="0" indent="0" algn="l" rtl="0">
              <a:spcBef>
                <a:spcPts val="0"/>
              </a:spcBef>
              <a:spcAft>
                <a:spcPts val="0"/>
              </a:spcAft>
              <a:buNone/>
            </a:pPr>
            <a:fld id="{00000000-1234-1234-1234-123412341234}" type="slidenum">
              <a:rPr lang="de-DE"/>
              <a:t>‹Nr.›</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1"/>
        <p:cNvGrpSpPr/>
        <p:nvPr/>
      </p:nvGrpSpPr>
      <p:grpSpPr>
        <a:xfrm>
          <a:off x="0" y="0"/>
          <a:ext cx="0" cy="0"/>
          <a:chOff x="0" y="0"/>
          <a:chExt cx="0" cy="0"/>
        </a:xfrm>
      </p:grpSpPr>
      <p:sp>
        <p:nvSpPr>
          <p:cNvPr id="12" name="Google Shape;12;p2"/>
          <p:cNvSpPr txBox="1">
            <a:spLocks noGrp="1"/>
          </p:cNvSpPr>
          <p:nvPr>
            <p:ph type="dt" idx="10"/>
          </p:nvPr>
        </p:nvSpPr>
        <p:spPr>
          <a:xfrm>
            <a:off x="342900" y="6356351"/>
            <a:ext cx="1600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3" name="Google Shape;13;p2"/>
          <p:cNvSpPr txBox="1">
            <a:spLocks noGrp="1"/>
          </p:cNvSpPr>
          <p:nvPr>
            <p:ph type="ftr" idx="11"/>
          </p:nvPr>
        </p:nvSpPr>
        <p:spPr>
          <a:xfrm>
            <a:off x="2343150" y="6356351"/>
            <a:ext cx="21717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4" name="Google Shape;14;p2"/>
          <p:cNvSpPr txBox="1">
            <a:spLocks noGrp="1"/>
          </p:cNvSpPr>
          <p:nvPr>
            <p:ph type="sldNum" idx="12"/>
          </p:nvPr>
        </p:nvSpPr>
        <p:spPr>
          <a:xfrm>
            <a:off x="4914900" y="6356351"/>
            <a:ext cx="1600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‹Nr.›</a:t>
            </a:fld>
            <a:endParaRPr lang="en-US"/>
          </a:p>
        </p:txBody>
      </p:sp>
    </p:spTree>
    <p:extLst>
      <p:ext uri="{BB962C8B-B14F-4D97-AF65-F5344CB8AC3E}">
        <p14:creationId xmlns:p14="http://schemas.microsoft.com/office/powerpoint/2010/main" val="892192947"/>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22"/>
          <p:cNvSpPr txBox="1">
            <a:spLocks noGrp="1"/>
          </p:cNvSpPr>
          <p:nvPr>
            <p:ph type="title"/>
          </p:nvPr>
        </p:nvSpPr>
        <p:spPr>
          <a:xfrm>
            <a:off x="690168" y="478358"/>
            <a:ext cx="7763700" cy="1032000"/>
          </a:xfrm>
          <a:prstGeom prst="rect">
            <a:avLst/>
          </a:prstGeom>
          <a:noFill/>
          <a:ln>
            <a:noFill/>
          </a:ln>
        </p:spPr>
        <p:txBody>
          <a:bodyPr spcFirstLastPara="1" wrap="square" lIns="0" tIns="0" rIns="0" bIns="0" anchor="t" anchorCtr="0">
            <a:spAutoFit/>
          </a:bodyPr>
          <a:lstStyle>
            <a:lvl1pPr marR="0" lvl="0" algn="l" rtl="0">
              <a:lnSpc>
                <a:spcPct val="100000"/>
              </a:lnSpc>
              <a:spcBef>
                <a:spcPts val="0"/>
              </a:spcBef>
              <a:spcAft>
                <a:spcPts val="0"/>
              </a:spcAft>
              <a:buClr>
                <a:srgbClr val="000000"/>
              </a:buClr>
              <a:buSzPts val="1400"/>
              <a:buFont typeface="Arial"/>
              <a:buNone/>
              <a:defRPr sz="36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11" name="Google Shape;11;p22"/>
          <p:cNvSpPr txBox="1">
            <a:spLocks noGrp="1"/>
          </p:cNvSpPr>
          <p:nvPr>
            <p:ph type="body" idx="1"/>
          </p:nvPr>
        </p:nvSpPr>
        <p:spPr>
          <a:xfrm>
            <a:off x="746759" y="3002279"/>
            <a:ext cx="5857200" cy="2694900"/>
          </a:xfrm>
          <a:prstGeom prst="rect">
            <a:avLst/>
          </a:prstGeom>
          <a:noFill/>
          <a:ln>
            <a:noFill/>
          </a:ln>
        </p:spPr>
        <p:txBody>
          <a:bodyPr spcFirstLastPara="1" wrap="square" lIns="0" tIns="0" rIns="0" bIns="0" anchor="t" anchorCtr="0">
            <a:spAutoFit/>
          </a:bodyPr>
          <a:lstStyle>
            <a:lvl1pPr marL="457200" marR="0" lvl="0" indent="-228600"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1pPr>
            <a:lvl2pPr marL="914400" marR="0" lvl="1" indent="-22860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Calibri"/>
                <a:ea typeface="Calibri"/>
                <a:cs typeface="Calibri"/>
                <a:sym typeface="Calibri"/>
              </a:defRPr>
            </a:lvl2pPr>
            <a:lvl3pPr marL="1371600" marR="0" lvl="2" indent="-22860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Calibri"/>
                <a:ea typeface="Calibri"/>
                <a:cs typeface="Calibri"/>
                <a:sym typeface="Calibri"/>
              </a:defRPr>
            </a:lvl3pPr>
            <a:lvl4pPr marL="1828800" marR="0" lvl="3" indent="-22860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Calibri"/>
                <a:ea typeface="Calibri"/>
                <a:cs typeface="Calibri"/>
                <a:sym typeface="Calibri"/>
              </a:defRPr>
            </a:lvl4pPr>
            <a:lvl5pPr marL="2286000" marR="0" lvl="4" indent="-22860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Calibri"/>
                <a:ea typeface="Calibri"/>
                <a:cs typeface="Calibri"/>
                <a:sym typeface="Calibri"/>
              </a:defRPr>
            </a:lvl5pPr>
            <a:lvl6pPr marL="2743200" marR="0" lvl="5" indent="-22860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Calibri"/>
                <a:ea typeface="Calibri"/>
                <a:cs typeface="Calibri"/>
                <a:sym typeface="Calibri"/>
              </a:defRPr>
            </a:lvl6pPr>
            <a:lvl7pPr marL="3200400" marR="0" lvl="6" indent="-22860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Calibri"/>
                <a:ea typeface="Calibri"/>
                <a:cs typeface="Calibri"/>
                <a:sym typeface="Calibri"/>
              </a:defRPr>
            </a:lvl7pPr>
            <a:lvl8pPr marL="3657600" marR="0" lvl="7" indent="-22860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Calibri"/>
                <a:ea typeface="Calibri"/>
                <a:cs typeface="Calibri"/>
                <a:sym typeface="Calibri"/>
              </a:defRPr>
            </a:lvl8pPr>
            <a:lvl9pPr marL="4114800" marR="0" lvl="8" indent="-228600"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Calibri"/>
                <a:ea typeface="Calibri"/>
                <a:cs typeface="Calibri"/>
                <a:sym typeface="Calibri"/>
              </a:defRPr>
            </a:lvl9pPr>
          </a:lstStyle>
          <a:p>
            <a:endParaRPr/>
          </a:p>
        </p:txBody>
      </p:sp>
      <p:sp>
        <p:nvSpPr>
          <p:cNvPr id="12" name="Google Shape;12;p22"/>
          <p:cNvSpPr txBox="1">
            <a:spLocks noGrp="1"/>
          </p:cNvSpPr>
          <p:nvPr>
            <p:ph type="ftr" idx="11"/>
          </p:nvPr>
        </p:nvSpPr>
        <p:spPr>
          <a:xfrm>
            <a:off x="690168" y="6446122"/>
            <a:ext cx="4799400" cy="196200"/>
          </a:xfrm>
          <a:prstGeom prst="rect">
            <a:avLst/>
          </a:prstGeom>
          <a:noFill/>
          <a:ln>
            <a:noFill/>
          </a:ln>
        </p:spPr>
        <p:txBody>
          <a:bodyPr spcFirstLastPara="1" wrap="square" lIns="0" tIns="0" rIns="0" bIns="0" anchor="t" anchorCtr="0">
            <a:spAutoFit/>
          </a:bodyPr>
          <a:lstStyle>
            <a:lvl1pPr marR="0" lvl="0" algn="l" rtl="0">
              <a:lnSpc>
                <a:spcPct val="100000"/>
              </a:lnSpc>
              <a:spcBef>
                <a:spcPts val="0"/>
              </a:spcBef>
              <a:spcAft>
                <a:spcPts val="0"/>
              </a:spcAft>
              <a:buClr>
                <a:srgbClr val="000000"/>
              </a:buClr>
              <a:buSzPts val="1400"/>
              <a:buFont typeface="Arial"/>
              <a:buNone/>
              <a:defRPr sz="1200" b="0" i="0" u="none" strike="noStrike" cap="none">
                <a:solidFill>
                  <a:srgbClr val="888888"/>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13" name="Google Shape;13;p22"/>
          <p:cNvSpPr txBox="1">
            <a:spLocks noGrp="1"/>
          </p:cNvSpPr>
          <p:nvPr>
            <p:ph type="dt" idx="10"/>
          </p:nvPr>
        </p:nvSpPr>
        <p:spPr>
          <a:xfrm>
            <a:off x="457200" y="6377940"/>
            <a:ext cx="2103000" cy="342900"/>
          </a:xfrm>
          <a:prstGeom prst="rect">
            <a:avLst/>
          </a:prstGeom>
          <a:noFill/>
          <a:ln>
            <a:noFill/>
          </a:ln>
        </p:spPr>
        <p:txBody>
          <a:bodyPr spcFirstLastPara="1" wrap="square" lIns="0" tIns="0" rIns="0" bIns="0" anchor="t" anchorCtr="0">
            <a:spAutoFit/>
          </a:bodyPr>
          <a:lstStyle>
            <a:lvl1pPr marR="0" lvl="0" algn="l" rtl="0">
              <a:lnSpc>
                <a:spcPct val="100000"/>
              </a:lnSpc>
              <a:spcBef>
                <a:spcPts val="0"/>
              </a:spcBef>
              <a:spcAft>
                <a:spcPts val="0"/>
              </a:spcAft>
              <a:buClr>
                <a:srgbClr val="000000"/>
              </a:buClr>
              <a:buSzPts val="1400"/>
              <a:buFont typeface="Arial"/>
              <a:buNone/>
              <a:defRPr sz="1800" b="0" i="0" u="none" strike="noStrike" cap="none">
                <a:solidFill>
                  <a:srgbClr val="888888"/>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chemeClr val="dk1"/>
                </a:solidFill>
                <a:latin typeface="Calibri"/>
                <a:ea typeface="Calibri"/>
                <a:cs typeface="Calibri"/>
                <a:sym typeface="Calibri"/>
              </a:defRPr>
            </a:lvl9pPr>
          </a:lstStyle>
          <a:p>
            <a:endParaRPr/>
          </a:p>
        </p:txBody>
      </p:sp>
      <p:sp>
        <p:nvSpPr>
          <p:cNvPr id="14" name="Google Shape;14;p22"/>
          <p:cNvSpPr txBox="1">
            <a:spLocks noGrp="1"/>
          </p:cNvSpPr>
          <p:nvPr>
            <p:ph type="sldNum" idx="12"/>
          </p:nvPr>
        </p:nvSpPr>
        <p:spPr>
          <a:xfrm>
            <a:off x="8214994" y="6446122"/>
            <a:ext cx="259800" cy="196200"/>
          </a:xfrm>
          <a:prstGeom prst="rect">
            <a:avLst/>
          </a:prstGeom>
          <a:noFill/>
          <a:ln>
            <a:noFill/>
          </a:ln>
        </p:spPr>
        <p:txBody>
          <a:bodyPr spcFirstLastPara="1" wrap="square" lIns="0" tIns="0" rIns="0" bIns="0" anchor="t" anchorCtr="0">
            <a:spAutoFit/>
          </a:bodyPr>
          <a:lstStyle>
            <a:lvl1pPr marL="38100" marR="0" lvl="0" indent="0" algn="l" rtl="0">
              <a:lnSpc>
                <a:spcPct val="11875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1pPr>
            <a:lvl2pPr marL="38100" marR="0" lvl="1" indent="0" algn="l" rtl="0">
              <a:lnSpc>
                <a:spcPct val="11875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2pPr>
            <a:lvl3pPr marL="38100" marR="0" lvl="2" indent="0" algn="l" rtl="0">
              <a:lnSpc>
                <a:spcPct val="11875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3pPr>
            <a:lvl4pPr marL="38100" marR="0" lvl="3" indent="0" algn="l" rtl="0">
              <a:lnSpc>
                <a:spcPct val="11875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4pPr>
            <a:lvl5pPr marL="38100" marR="0" lvl="4" indent="0" algn="l" rtl="0">
              <a:lnSpc>
                <a:spcPct val="11875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5pPr>
            <a:lvl6pPr marL="38100" marR="0" lvl="5" indent="0" algn="l" rtl="0">
              <a:lnSpc>
                <a:spcPct val="11875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6pPr>
            <a:lvl7pPr marL="38100" marR="0" lvl="6" indent="0" algn="l" rtl="0">
              <a:lnSpc>
                <a:spcPct val="11875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7pPr>
            <a:lvl8pPr marL="38100" marR="0" lvl="7" indent="0" algn="l" rtl="0">
              <a:lnSpc>
                <a:spcPct val="11875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8pPr>
            <a:lvl9pPr marL="38100" marR="0" lvl="8" indent="0" algn="l" rtl="0">
              <a:lnSpc>
                <a:spcPct val="118750"/>
              </a:lnSpc>
              <a:spcBef>
                <a:spcPts val="0"/>
              </a:spcBef>
              <a:spcAft>
                <a:spcPts val="0"/>
              </a:spcAft>
              <a:buClr>
                <a:srgbClr val="000000"/>
              </a:buClr>
              <a:buSzPts val="1200"/>
              <a:buFont typeface="Arial"/>
              <a:buNone/>
              <a:defRPr sz="1200" b="0" i="0" u="none" strike="noStrike" cap="none">
                <a:solidFill>
                  <a:srgbClr val="888888"/>
                </a:solidFill>
                <a:latin typeface="Arial"/>
                <a:ea typeface="Arial"/>
                <a:cs typeface="Arial"/>
                <a:sym typeface="Arial"/>
              </a:defRPr>
            </a:lvl9pPr>
          </a:lstStyle>
          <a:p>
            <a:pPr marL="38100" lvl="0" indent="0" algn="l" rtl="0">
              <a:spcBef>
                <a:spcPts val="0"/>
              </a:spcBef>
              <a:spcAft>
                <a:spcPts val="0"/>
              </a:spcAft>
              <a:buNone/>
            </a:pPr>
            <a:fld id="{00000000-1234-1234-1234-123412341234}" type="slidenum">
              <a:rPr lang="de-DE"/>
              <a:t>‹Nr.›</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Lst>
  <p:transition spd="med">
    <p:fade/>
  </p:transition>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1.xml"/><Relationship Id="rId4" Type="http://schemas.openxmlformats.org/officeDocument/2006/relationships/image" Target="../media/image5.png"/></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1.xml"/><Relationship Id="rId4" Type="http://schemas.openxmlformats.org/officeDocument/2006/relationships/image" Target="../media/image7.png"/></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xml"/><Relationship Id="rId1" Type="http://schemas.openxmlformats.org/officeDocument/2006/relationships/slideLayout" Target="../slideLayouts/slideLayout1.xml"/><Relationship Id="rId4" Type="http://schemas.openxmlformats.org/officeDocument/2006/relationships/image" Target="../media/image8.png"/></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4.xml"/><Relationship Id="rId1" Type="http://schemas.openxmlformats.org/officeDocument/2006/relationships/slideLayout" Target="../slideLayouts/slideLayout1.xml"/><Relationship Id="rId4" Type="http://schemas.openxmlformats.org/officeDocument/2006/relationships/image" Target="../media/image9.png"/></Relationships>
</file>

<file path=ppt/slides/_rels/slide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Shape 43"/>
        <p:cNvGrpSpPr/>
        <p:nvPr/>
      </p:nvGrpSpPr>
      <p:grpSpPr>
        <a:xfrm>
          <a:off x="0" y="0"/>
          <a:ext cx="0" cy="0"/>
          <a:chOff x="0" y="0"/>
          <a:chExt cx="0" cy="0"/>
        </a:xfrm>
      </p:grpSpPr>
      <p:pic>
        <p:nvPicPr>
          <p:cNvPr id="44" name="Google Shape;44;p1"/>
          <p:cNvPicPr preferRelativeResize="0"/>
          <p:nvPr/>
        </p:nvPicPr>
        <p:blipFill rotWithShape="1">
          <a:blip r:embed="rId3">
            <a:alphaModFix/>
          </a:blip>
          <a:srcRect/>
          <a:stretch/>
        </p:blipFill>
        <p:spPr>
          <a:xfrm>
            <a:off x="124463" y="517525"/>
            <a:ext cx="8895073" cy="5928601"/>
          </a:xfrm>
          <a:prstGeom prst="rect">
            <a:avLst/>
          </a:prstGeom>
          <a:noFill/>
          <a:ln>
            <a:noFill/>
          </a:ln>
        </p:spPr>
      </p:pic>
      <p:sp>
        <p:nvSpPr>
          <p:cNvPr id="45" name="Google Shape;45;p1"/>
          <p:cNvSpPr txBox="1"/>
          <p:nvPr/>
        </p:nvSpPr>
        <p:spPr>
          <a:xfrm>
            <a:off x="4902325" y="752000"/>
            <a:ext cx="3572400" cy="1693200"/>
          </a:xfrm>
          <a:prstGeom prst="rect">
            <a:avLst/>
          </a:prstGeom>
          <a:solidFill>
            <a:srgbClr val="F3F3F3"/>
          </a:solid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1400"/>
              <a:buFont typeface="Arial"/>
              <a:buNone/>
            </a:pPr>
            <a:r>
              <a:rPr lang="de-DE" sz="1400" b="0" i="0" u="none" strike="noStrike" cap="none">
                <a:solidFill>
                  <a:srgbClr val="000000"/>
                </a:solidFill>
                <a:latin typeface="Calibri"/>
                <a:ea typeface="Calibri"/>
                <a:cs typeface="Calibri"/>
                <a:sym typeface="Calibri"/>
              </a:rPr>
              <a:t>.</a:t>
            </a:r>
            <a:endParaRPr sz="1400" b="0" i="0" u="none" strike="noStrike" cap="none">
              <a:solidFill>
                <a:srgbClr val="000000"/>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Calibri"/>
              <a:ea typeface="Calibri"/>
              <a:cs typeface="Calibri"/>
              <a:sym typeface="Calibri"/>
            </a:endParaRPr>
          </a:p>
        </p:txBody>
      </p:sp>
      <p:sp>
        <p:nvSpPr>
          <p:cNvPr id="46" name="Google Shape;46;p1"/>
          <p:cNvSpPr txBox="1"/>
          <p:nvPr/>
        </p:nvSpPr>
        <p:spPr>
          <a:xfrm>
            <a:off x="124475" y="5723050"/>
            <a:ext cx="4209300" cy="660000"/>
          </a:xfrm>
          <a:prstGeom prst="rect">
            <a:avLst/>
          </a:prstGeom>
          <a:noFill/>
          <a:ln>
            <a:noFill/>
          </a:ln>
        </p:spPr>
        <p:txBody>
          <a:bodyPr spcFirstLastPara="1" wrap="square" lIns="0" tIns="12700" rIns="0" bIns="0" anchor="t" anchorCtr="0">
            <a:spAutoFit/>
          </a:bodyPr>
          <a:lstStyle/>
          <a:p>
            <a:pPr marL="12700" marR="0" lvl="0" indent="0" algn="l" rtl="0">
              <a:lnSpc>
                <a:spcPct val="100000"/>
              </a:lnSpc>
              <a:spcBef>
                <a:spcPts val="0"/>
              </a:spcBef>
              <a:spcAft>
                <a:spcPts val="0"/>
              </a:spcAft>
              <a:buClr>
                <a:srgbClr val="000000"/>
              </a:buClr>
              <a:buSzPts val="1400"/>
              <a:buFont typeface="Arial"/>
              <a:buNone/>
            </a:pPr>
            <a:r>
              <a:rPr lang="de-DE" sz="1400" b="1" i="0" u="none" strike="noStrike" cap="none">
                <a:solidFill>
                  <a:schemeClr val="lt1"/>
                </a:solidFill>
                <a:latin typeface="Calibri"/>
                <a:ea typeface="Calibri"/>
                <a:cs typeface="Calibri"/>
                <a:sym typeface="Calibri"/>
              </a:rPr>
              <a:t>Verein zur Förderung von Eigenarbeit e.V.</a:t>
            </a:r>
            <a:endParaRPr sz="1400" b="0" i="0" u="none" strike="noStrike" cap="none">
              <a:solidFill>
                <a:schemeClr val="lt1"/>
              </a:solidFill>
              <a:latin typeface="Calibri"/>
              <a:ea typeface="Calibri"/>
              <a:cs typeface="Calibri"/>
              <a:sym typeface="Calibri"/>
            </a:endParaRPr>
          </a:p>
          <a:p>
            <a:pPr marL="12700" marR="0" lvl="0" indent="0" algn="l" rtl="0">
              <a:lnSpc>
                <a:spcPct val="100000"/>
              </a:lnSpc>
              <a:spcBef>
                <a:spcPts val="5"/>
              </a:spcBef>
              <a:spcAft>
                <a:spcPts val="0"/>
              </a:spcAft>
              <a:buClr>
                <a:srgbClr val="000000"/>
              </a:buClr>
              <a:buSzPts val="1400"/>
              <a:buFont typeface="Arial"/>
              <a:buNone/>
            </a:pPr>
            <a:r>
              <a:rPr lang="de-DE" sz="1400" b="1" i="0" u="none" strike="noStrike" cap="none">
                <a:solidFill>
                  <a:schemeClr val="lt1"/>
                </a:solidFill>
                <a:latin typeface="Calibri"/>
                <a:ea typeface="Calibri"/>
                <a:cs typeface="Calibri"/>
                <a:sym typeface="Calibri"/>
              </a:rPr>
              <a:t>Bericht für die Mitgliederversammlung November2024</a:t>
            </a:r>
            <a:endParaRPr sz="1400" b="0" i="0" u="none" strike="noStrike" cap="none">
              <a:solidFill>
                <a:schemeClr val="lt1"/>
              </a:solidFill>
              <a:latin typeface="Calibri"/>
              <a:ea typeface="Calibri"/>
              <a:cs typeface="Calibri"/>
              <a:sym typeface="Calibri"/>
            </a:endParaRPr>
          </a:p>
          <a:p>
            <a:pPr marL="1270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47" name="Google Shape;47;p1"/>
          <p:cNvSpPr txBox="1">
            <a:spLocks noGrp="1"/>
          </p:cNvSpPr>
          <p:nvPr>
            <p:ph type="sldNum" idx="12"/>
          </p:nvPr>
        </p:nvSpPr>
        <p:spPr>
          <a:xfrm>
            <a:off x="8214994" y="6446122"/>
            <a:ext cx="259800" cy="184800"/>
          </a:xfrm>
          <a:prstGeom prst="rect">
            <a:avLst/>
          </a:prstGeom>
          <a:noFill/>
          <a:ln>
            <a:noFill/>
          </a:ln>
        </p:spPr>
        <p:txBody>
          <a:bodyPr spcFirstLastPara="1" wrap="square" lIns="0" tIns="0" rIns="0" bIns="0" anchor="t" anchorCtr="0">
            <a:spAutoFit/>
          </a:bodyPr>
          <a:lstStyle/>
          <a:p>
            <a:pPr marL="38100" lvl="0" indent="0" algn="l" rtl="0">
              <a:lnSpc>
                <a:spcPct val="118750"/>
              </a:lnSpc>
              <a:spcBef>
                <a:spcPts val="0"/>
              </a:spcBef>
              <a:spcAft>
                <a:spcPts val="0"/>
              </a:spcAft>
              <a:buClr>
                <a:srgbClr val="000000"/>
              </a:buClr>
              <a:buSzPts val="1200"/>
              <a:buFont typeface="Arial"/>
              <a:buNone/>
            </a:pPr>
            <a:fld id="{00000000-1234-1234-1234-123412341234}" type="slidenum">
              <a:rPr lang="de-DE"/>
              <a:t>1</a:t>
            </a:fld>
            <a:endParaRPr/>
          </a:p>
        </p:txBody>
      </p:sp>
      <p:sp>
        <p:nvSpPr>
          <p:cNvPr id="48" name="Google Shape;48;p1"/>
          <p:cNvSpPr txBox="1">
            <a:spLocks noGrp="1"/>
          </p:cNvSpPr>
          <p:nvPr>
            <p:ph type="title"/>
          </p:nvPr>
        </p:nvSpPr>
        <p:spPr>
          <a:xfrm>
            <a:off x="5013700" y="761000"/>
            <a:ext cx="3461100" cy="1675200"/>
          </a:xfrm>
          <a:prstGeom prst="rect">
            <a:avLst/>
          </a:prstGeom>
          <a:noFill/>
          <a:ln>
            <a:noFill/>
          </a:ln>
        </p:spPr>
        <p:txBody>
          <a:bodyPr spcFirstLastPara="1" wrap="square" lIns="0" tIns="12700" rIns="0" bIns="0" anchor="t" anchorCtr="0">
            <a:spAutoFit/>
          </a:bodyPr>
          <a:lstStyle/>
          <a:p>
            <a:pPr marL="12700" marR="5080" lvl="0" indent="0" algn="l" rtl="0">
              <a:lnSpc>
                <a:spcPct val="100000"/>
              </a:lnSpc>
              <a:spcBef>
                <a:spcPts val="0"/>
              </a:spcBef>
              <a:spcAft>
                <a:spcPts val="0"/>
              </a:spcAft>
              <a:buSzPts val="1400"/>
              <a:buNone/>
            </a:pPr>
            <a:r>
              <a:rPr lang="de-DE" b="1" dirty="0">
                <a:latin typeface="Arial"/>
                <a:ea typeface="Arial"/>
                <a:cs typeface="Arial"/>
                <a:sym typeface="Arial"/>
              </a:rPr>
              <a:t>Bericht für die Mitglieder</a:t>
            </a:r>
            <a:endParaRPr b="1" dirty="0">
              <a:latin typeface="Arial"/>
              <a:ea typeface="Arial"/>
              <a:cs typeface="Arial"/>
              <a:sym typeface="Arial"/>
            </a:endParaRPr>
          </a:p>
          <a:p>
            <a:pPr marL="12700" marR="5080" lvl="0" indent="0" algn="l" rtl="0">
              <a:lnSpc>
                <a:spcPct val="100000"/>
              </a:lnSpc>
              <a:spcBef>
                <a:spcPts val="0"/>
              </a:spcBef>
              <a:spcAft>
                <a:spcPts val="0"/>
              </a:spcAft>
              <a:buSzPts val="1400"/>
              <a:buNone/>
            </a:pPr>
            <a:r>
              <a:rPr lang="de-DE" b="1" dirty="0" err="1">
                <a:latin typeface="Arial"/>
                <a:ea typeface="Arial"/>
                <a:cs typeface="Arial"/>
                <a:sym typeface="Arial"/>
              </a:rPr>
              <a:t>HEi</a:t>
            </a:r>
            <a:r>
              <a:rPr lang="de-DE" b="1" dirty="0">
                <a:latin typeface="Arial"/>
                <a:ea typeface="Arial"/>
                <a:cs typeface="Arial"/>
                <a:sym typeface="Arial"/>
              </a:rPr>
              <a:t> 2025</a:t>
            </a:r>
            <a:endParaRPr dirty="0">
              <a:latin typeface="Arial"/>
              <a:ea typeface="Arial"/>
              <a:cs typeface="Arial"/>
              <a:sym typeface="Aria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D9D9D9"/>
        </a:solidFill>
        <a:effectLst/>
      </p:bgPr>
    </p:bg>
    <p:spTree>
      <p:nvGrpSpPr>
        <p:cNvPr id="1" name="Shape 53"/>
        <p:cNvGrpSpPr/>
        <p:nvPr/>
      </p:nvGrpSpPr>
      <p:grpSpPr>
        <a:xfrm>
          <a:off x="0" y="0"/>
          <a:ext cx="0" cy="0"/>
          <a:chOff x="0" y="0"/>
          <a:chExt cx="0" cy="0"/>
        </a:xfrm>
      </p:grpSpPr>
      <p:sp>
        <p:nvSpPr>
          <p:cNvPr id="54" name="Google Shape;54;g2b3f36d2d2b_0_21"/>
          <p:cNvSpPr txBox="1">
            <a:spLocks noGrp="1"/>
          </p:cNvSpPr>
          <p:nvPr>
            <p:ph type="title"/>
          </p:nvPr>
        </p:nvSpPr>
        <p:spPr>
          <a:xfrm>
            <a:off x="690175" y="478354"/>
            <a:ext cx="7763700" cy="651600"/>
          </a:xfrm>
          <a:prstGeom prst="rect">
            <a:avLst/>
          </a:prstGeom>
          <a:noFill/>
          <a:ln>
            <a:noFill/>
          </a:ln>
        </p:spPr>
        <p:txBody>
          <a:bodyPr spcFirstLastPara="1" wrap="square" lIns="0" tIns="0" rIns="0" bIns="0" anchor="t" anchorCtr="0">
            <a:spAutoFit/>
          </a:bodyPr>
          <a:lstStyle/>
          <a:p>
            <a:pPr marL="0" lvl="0" indent="0" algn="ctr" rtl="0">
              <a:lnSpc>
                <a:spcPct val="100000"/>
              </a:lnSpc>
              <a:spcBef>
                <a:spcPts val="0"/>
              </a:spcBef>
              <a:spcAft>
                <a:spcPts val="0"/>
              </a:spcAft>
              <a:buClr>
                <a:schemeClr val="dk1"/>
              </a:buClr>
              <a:buSzPts val="1100"/>
              <a:buFont typeface="Arial"/>
              <a:buNone/>
            </a:pPr>
            <a:r>
              <a:rPr lang="de-DE" sz="1700" b="1" dirty="0">
                <a:latin typeface="Arial"/>
                <a:ea typeface="Arial"/>
                <a:cs typeface="Arial"/>
                <a:sym typeface="Arial"/>
              </a:rPr>
              <a:t>Tagesordnung Mitgliederversammlung November 2025</a:t>
            </a:r>
            <a:endParaRPr sz="1700" dirty="0">
              <a:latin typeface="Arial"/>
              <a:ea typeface="Arial"/>
              <a:cs typeface="Arial"/>
              <a:sym typeface="Arial"/>
            </a:endParaRPr>
          </a:p>
          <a:p>
            <a:pPr marL="0" lvl="0" indent="0" algn="l" rtl="0">
              <a:lnSpc>
                <a:spcPct val="100000"/>
              </a:lnSpc>
              <a:spcBef>
                <a:spcPts val="1000"/>
              </a:spcBef>
              <a:spcAft>
                <a:spcPts val="0"/>
              </a:spcAft>
              <a:buSzPts val="1400"/>
              <a:buNone/>
            </a:pPr>
            <a:endParaRPr sz="1700" b="1" dirty="0">
              <a:latin typeface="Arial"/>
              <a:ea typeface="Arial"/>
              <a:cs typeface="Arial"/>
              <a:sym typeface="Arial"/>
            </a:endParaRPr>
          </a:p>
        </p:txBody>
      </p:sp>
      <p:sp>
        <p:nvSpPr>
          <p:cNvPr id="55" name="Google Shape;55;g2b3f36d2d2b_0_21"/>
          <p:cNvSpPr txBox="1">
            <a:spLocks noGrp="1"/>
          </p:cNvSpPr>
          <p:nvPr>
            <p:ph type="body" idx="1"/>
          </p:nvPr>
        </p:nvSpPr>
        <p:spPr>
          <a:xfrm>
            <a:off x="825925" y="779525"/>
            <a:ext cx="7389000" cy="6080100"/>
          </a:xfrm>
          <a:prstGeom prst="rect">
            <a:avLst/>
          </a:prstGeom>
          <a:noFill/>
          <a:ln>
            <a:noFill/>
          </a:ln>
        </p:spPr>
        <p:txBody>
          <a:bodyPr spcFirstLastPara="1" wrap="square" lIns="0" tIns="0" rIns="0" bIns="0" anchor="t" anchorCtr="0">
            <a:spAutoFit/>
          </a:bodyPr>
          <a:lstStyle/>
          <a:p>
            <a:pPr marL="0" lvl="0" indent="0" algn="l" rtl="0">
              <a:lnSpc>
                <a:spcPct val="100000"/>
              </a:lnSpc>
              <a:spcBef>
                <a:spcPts val="0"/>
              </a:spcBef>
              <a:spcAft>
                <a:spcPts val="0"/>
              </a:spcAft>
              <a:buSzPts val="1400"/>
              <a:buNone/>
            </a:pPr>
            <a:endParaRPr sz="1700" dirty="0">
              <a:latin typeface="Arial"/>
              <a:ea typeface="Arial"/>
              <a:cs typeface="Arial"/>
              <a:sym typeface="Arial"/>
            </a:endParaRPr>
          </a:p>
          <a:p>
            <a:pPr marL="0" lvl="0" indent="0" algn="l" rtl="0">
              <a:lnSpc>
                <a:spcPct val="100000"/>
              </a:lnSpc>
              <a:spcBef>
                <a:spcPts val="0"/>
              </a:spcBef>
              <a:spcAft>
                <a:spcPts val="0"/>
              </a:spcAft>
              <a:buSzPts val="1400"/>
              <a:buNone/>
            </a:pPr>
            <a:r>
              <a:rPr lang="de-DE" sz="1500" b="1" dirty="0">
                <a:latin typeface="Arial"/>
                <a:ea typeface="Arial"/>
                <a:cs typeface="Arial"/>
                <a:sym typeface="Arial"/>
              </a:rPr>
              <a:t>1. Wahl einer Versammlungsleitung, Feststellung der Beschlussfähigkeit und Abstimmung über geänderte Tagesordnung</a:t>
            </a:r>
            <a:endParaRPr b="1" dirty="0">
              <a:latin typeface="Arial"/>
              <a:ea typeface="Arial"/>
              <a:cs typeface="Arial"/>
              <a:sym typeface="Arial"/>
            </a:endParaRPr>
          </a:p>
          <a:p>
            <a:pPr marL="0" lvl="0" indent="0" algn="l" rtl="0">
              <a:lnSpc>
                <a:spcPct val="100000"/>
              </a:lnSpc>
              <a:spcBef>
                <a:spcPts val="0"/>
              </a:spcBef>
              <a:spcAft>
                <a:spcPts val="0"/>
              </a:spcAft>
              <a:buSzPts val="1400"/>
              <a:buNone/>
            </a:pPr>
            <a:endParaRPr sz="1500" b="1" dirty="0">
              <a:latin typeface="Arial"/>
              <a:ea typeface="Arial"/>
              <a:cs typeface="Arial"/>
              <a:sym typeface="Arial"/>
            </a:endParaRPr>
          </a:p>
          <a:p>
            <a:pPr marL="0" lvl="0" indent="0" algn="l" rtl="0">
              <a:lnSpc>
                <a:spcPct val="100000"/>
              </a:lnSpc>
              <a:spcBef>
                <a:spcPts val="0"/>
              </a:spcBef>
              <a:spcAft>
                <a:spcPts val="0"/>
              </a:spcAft>
              <a:buSzPts val="1400"/>
              <a:buNone/>
            </a:pPr>
            <a:r>
              <a:rPr lang="de-DE" sz="1500" b="1" dirty="0">
                <a:latin typeface="Arial"/>
                <a:ea typeface="Arial"/>
                <a:cs typeface="Arial"/>
                <a:sym typeface="Arial"/>
              </a:rPr>
              <a:t>2. Fundraising Vortrag von Prof. Dr. Patrick Roy</a:t>
            </a:r>
            <a:endParaRPr sz="1500" b="1" dirty="0">
              <a:latin typeface="Arial"/>
              <a:ea typeface="Arial"/>
              <a:cs typeface="Arial"/>
              <a:sym typeface="Arial"/>
            </a:endParaRPr>
          </a:p>
          <a:p>
            <a:pPr marL="0" lvl="0" indent="0" algn="l" rtl="0">
              <a:lnSpc>
                <a:spcPct val="100000"/>
              </a:lnSpc>
              <a:spcBef>
                <a:spcPts val="0"/>
              </a:spcBef>
              <a:spcAft>
                <a:spcPts val="0"/>
              </a:spcAft>
              <a:buSzPts val="1400"/>
              <a:buNone/>
            </a:pPr>
            <a:endParaRPr sz="1500" b="1" dirty="0">
              <a:latin typeface="Arial"/>
              <a:ea typeface="Arial"/>
              <a:cs typeface="Arial"/>
              <a:sym typeface="Arial"/>
            </a:endParaRPr>
          </a:p>
          <a:p>
            <a:pPr marL="0" lvl="0" indent="0" algn="l" rtl="0">
              <a:lnSpc>
                <a:spcPct val="100000"/>
              </a:lnSpc>
              <a:spcBef>
                <a:spcPts val="0"/>
              </a:spcBef>
              <a:spcAft>
                <a:spcPts val="0"/>
              </a:spcAft>
              <a:buSzPts val="1400"/>
              <a:buNone/>
            </a:pPr>
            <a:r>
              <a:rPr lang="de-DE" sz="1500" b="1" dirty="0">
                <a:latin typeface="Arial"/>
                <a:ea typeface="Arial"/>
                <a:cs typeface="Arial"/>
                <a:sym typeface="Arial"/>
              </a:rPr>
              <a:t>3. Bericht über die Aktivitäten des Vereins</a:t>
            </a:r>
            <a:endParaRPr sz="1500" b="1" dirty="0">
              <a:latin typeface="Arial"/>
              <a:ea typeface="Arial"/>
              <a:cs typeface="Arial"/>
              <a:sym typeface="Arial"/>
            </a:endParaRPr>
          </a:p>
          <a:p>
            <a:pPr marL="719999" lvl="0" indent="-323850" algn="l" rtl="0">
              <a:lnSpc>
                <a:spcPct val="100000"/>
              </a:lnSpc>
              <a:spcBef>
                <a:spcPts val="0"/>
              </a:spcBef>
              <a:spcAft>
                <a:spcPts val="0"/>
              </a:spcAft>
              <a:buClr>
                <a:schemeClr val="dk1"/>
              </a:buClr>
              <a:buSzPts val="1500"/>
              <a:buFont typeface="Arial"/>
              <a:buChar char="●"/>
            </a:pPr>
            <a:r>
              <a:rPr lang="de-DE" sz="1500" b="1" dirty="0">
                <a:latin typeface="Arial"/>
                <a:ea typeface="Arial"/>
                <a:cs typeface="Arial"/>
                <a:sym typeface="Arial"/>
              </a:rPr>
              <a:t>Bericht </a:t>
            </a:r>
            <a:r>
              <a:rPr lang="de-DE" sz="1500" b="1" dirty="0" err="1">
                <a:latin typeface="Arial"/>
                <a:ea typeface="Arial"/>
                <a:cs typeface="Arial"/>
                <a:sym typeface="Arial"/>
              </a:rPr>
              <a:t>Repair</a:t>
            </a:r>
            <a:r>
              <a:rPr lang="de-DE" sz="1500" b="1" dirty="0">
                <a:latin typeface="Arial"/>
                <a:ea typeface="Arial"/>
                <a:cs typeface="Arial"/>
                <a:sym typeface="Arial"/>
              </a:rPr>
              <a:t> </a:t>
            </a:r>
            <a:r>
              <a:rPr lang="de-DE" sz="1500" b="1" dirty="0" err="1">
                <a:latin typeface="Arial"/>
                <a:ea typeface="Arial"/>
                <a:cs typeface="Arial"/>
                <a:sym typeface="Arial"/>
              </a:rPr>
              <a:t>Cafe</a:t>
            </a:r>
            <a:r>
              <a:rPr lang="de-DE" sz="1500" b="1" dirty="0">
                <a:latin typeface="Arial"/>
                <a:ea typeface="Arial"/>
                <a:cs typeface="Arial"/>
                <a:sym typeface="Arial"/>
              </a:rPr>
              <a:t> 2024-25, Elisabeth Redler</a:t>
            </a:r>
            <a:endParaRPr sz="1500" b="1" dirty="0">
              <a:latin typeface="Arial"/>
              <a:ea typeface="Arial"/>
              <a:cs typeface="Arial"/>
              <a:sym typeface="Arial"/>
            </a:endParaRPr>
          </a:p>
          <a:p>
            <a:pPr marL="719999" lvl="0" indent="-323850" algn="l" rtl="0">
              <a:lnSpc>
                <a:spcPct val="100000"/>
              </a:lnSpc>
              <a:spcBef>
                <a:spcPts val="0"/>
              </a:spcBef>
              <a:spcAft>
                <a:spcPts val="0"/>
              </a:spcAft>
              <a:buClr>
                <a:schemeClr val="dk1"/>
              </a:buClr>
              <a:buSzPts val="1500"/>
              <a:buFont typeface="Arial"/>
              <a:buChar char="●"/>
            </a:pPr>
            <a:r>
              <a:rPr lang="de-DE" sz="1500" b="1" dirty="0">
                <a:latin typeface="Arial"/>
                <a:ea typeface="Arial"/>
                <a:cs typeface="Arial"/>
                <a:sym typeface="Arial"/>
              </a:rPr>
              <a:t>Die Entwicklung des </a:t>
            </a:r>
            <a:r>
              <a:rPr lang="de-DE" sz="1500" b="1" dirty="0" err="1">
                <a:latin typeface="Arial"/>
                <a:ea typeface="Arial"/>
                <a:cs typeface="Arial"/>
                <a:sym typeface="Arial"/>
              </a:rPr>
              <a:t>HEi</a:t>
            </a:r>
            <a:r>
              <a:rPr lang="de-DE" sz="1500" b="1" dirty="0">
                <a:latin typeface="Arial"/>
                <a:ea typeface="Arial"/>
                <a:cs typeface="Arial"/>
                <a:sym typeface="Arial"/>
              </a:rPr>
              <a:t> 2024 und Geschäftsbericht 2024 des Vorstands</a:t>
            </a:r>
            <a:endParaRPr sz="1500" b="1" dirty="0">
              <a:latin typeface="Arial"/>
              <a:ea typeface="Arial"/>
              <a:cs typeface="Arial"/>
              <a:sym typeface="Arial"/>
            </a:endParaRPr>
          </a:p>
          <a:p>
            <a:pPr marL="457200" lvl="0" indent="0" algn="l" rtl="0">
              <a:lnSpc>
                <a:spcPct val="100000"/>
              </a:lnSpc>
              <a:spcBef>
                <a:spcPts val="0"/>
              </a:spcBef>
              <a:spcAft>
                <a:spcPts val="0"/>
              </a:spcAft>
              <a:buSzPts val="1400"/>
              <a:buNone/>
            </a:pPr>
            <a:endParaRPr sz="1500" b="1" dirty="0">
              <a:latin typeface="Arial"/>
              <a:ea typeface="Arial"/>
              <a:cs typeface="Arial"/>
              <a:sym typeface="Arial"/>
            </a:endParaRPr>
          </a:p>
          <a:p>
            <a:pPr marL="0" lvl="0" indent="0" algn="l" rtl="0">
              <a:lnSpc>
                <a:spcPct val="100000"/>
              </a:lnSpc>
              <a:spcBef>
                <a:spcPts val="0"/>
              </a:spcBef>
              <a:spcAft>
                <a:spcPts val="0"/>
              </a:spcAft>
              <a:buSzPts val="1400"/>
              <a:buNone/>
            </a:pPr>
            <a:r>
              <a:rPr lang="de-DE" sz="1500" b="1" dirty="0">
                <a:latin typeface="Arial"/>
                <a:ea typeface="Arial"/>
                <a:cs typeface="Arial"/>
                <a:sym typeface="Arial"/>
              </a:rPr>
              <a:t>4. Bericht der Revisoren für 2024</a:t>
            </a:r>
            <a:br>
              <a:rPr lang="de-DE" sz="1500" b="1" dirty="0">
                <a:latin typeface="Arial"/>
                <a:ea typeface="Arial"/>
                <a:cs typeface="Arial"/>
                <a:sym typeface="Arial"/>
              </a:rPr>
            </a:br>
            <a:endParaRPr sz="1500" b="1" dirty="0">
              <a:latin typeface="Arial"/>
              <a:ea typeface="Arial"/>
              <a:cs typeface="Arial"/>
              <a:sym typeface="Arial"/>
            </a:endParaRPr>
          </a:p>
          <a:p>
            <a:pPr marL="0" lvl="0" indent="0" algn="l" rtl="0">
              <a:lnSpc>
                <a:spcPct val="100000"/>
              </a:lnSpc>
              <a:spcBef>
                <a:spcPts val="0"/>
              </a:spcBef>
              <a:spcAft>
                <a:spcPts val="0"/>
              </a:spcAft>
              <a:buSzPts val="1400"/>
              <a:buNone/>
            </a:pPr>
            <a:r>
              <a:rPr lang="de-DE" sz="1500" b="1" dirty="0">
                <a:latin typeface="Arial"/>
                <a:ea typeface="Arial"/>
                <a:cs typeface="Arial"/>
                <a:sym typeface="Arial"/>
              </a:rPr>
              <a:t>5. Aussprache</a:t>
            </a:r>
            <a:endParaRPr sz="1500" b="1" dirty="0">
              <a:latin typeface="Arial"/>
              <a:ea typeface="Arial"/>
              <a:cs typeface="Arial"/>
              <a:sym typeface="Arial"/>
            </a:endParaRPr>
          </a:p>
          <a:p>
            <a:pPr marL="0" lvl="0" indent="0" algn="l" rtl="0">
              <a:lnSpc>
                <a:spcPct val="100000"/>
              </a:lnSpc>
              <a:spcBef>
                <a:spcPts val="0"/>
              </a:spcBef>
              <a:spcAft>
                <a:spcPts val="0"/>
              </a:spcAft>
              <a:buSzPts val="1400"/>
              <a:buNone/>
            </a:pPr>
            <a:endParaRPr sz="1500" b="1" dirty="0">
              <a:latin typeface="Arial"/>
              <a:ea typeface="Arial"/>
              <a:cs typeface="Arial"/>
              <a:sym typeface="Arial"/>
            </a:endParaRPr>
          </a:p>
          <a:p>
            <a:pPr marL="0" lvl="0" indent="0" algn="l" rtl="0">
              <a:lnSpc>
                <a:spcPct val="100000"/>
              </a:lnSpc>
              <a:spcBef>
                <a:spcPts val="0"/>
              </a:spcBef>
              <a:spcAft>
                <a:spcPts val="0"/>
              </a:spcAft>
              <a:buSzPts val="1400"/>
              <a:buNone/>
            </a:pPr>
            <a:r>
              <a:rPr lang="de-DE" sz="1500" b="1" dirty="0">
                <a:latin typeface="Arial"/>
                <a:ea typeface="Arial"/>
                <a:cs typeface="Arial"/>
                <a:sym typeface="Arial"/>
              </a:rPr>
              <a:t>6. Entlastung des Vorstands für das Jahr 2024</a:t>
            </a:r>
            <a:endParaRPr sz="1500" b="1" dirty="0">
              <a:latin typeface="Arial"/>
              <a:ea typeface="Arial"/>
              <a:cs typeface="Arial"/>
              <a:sym typeface="Arial"/>
            </a:endParaRPr>
          </a:p>
          <a:p>
            <a:pPr marL="0" lvl="0" indent="0" algn="l" rtl="0">
              <a:lnSpc>
                <a:spcPct val="100000"/>
              </a:lnSpc>
              <a:spcBef>
                <a:spcPts val="0"/>
              </a:spcBef>
              <a:spcAft>
                <a:spcPts val="0"/>
              </a:spcAft>
              <a:buSzPts val="1400"/>
              <a:buNone/>
            </a:pPr>
            <a:endParaRPr sz="1500" b="1" dirty="0">
              <a:latin typeface="Arial"/>
              <a:ea typeface="Arial"/>
              <a:cs typeface="Arial"/>
              <a:sym typeface="Arial"/>
            </a:endParaRPr>
          </a:p>
          <a:p>
            <a:pPr marL="0" lvl="0" indent="0" algn="l" rtl="0">
              <a:lnSpc>
                <a:spcPct val="100000"/>
              </a:lnSpc>
              <a:spcBef>
                <a:spcPts val="0"/>
              </a:spcBef>
              <a:spcAft>
                <a:spcPts val="0"/>
              </a:spcAft>
              <a:buSzPts val="1400"/>
              <a:buNone/>
            </a:pPr>
            <a:r>
              <a:rPr lang="de-DE" sz="1500" b="1" dirty="0">
                <a:latin typeface="Arial"/>
                <a:ea typeface="Arial"/>
                <a:cs typeface="Arial"/>
                <a:sym typeface="Arial"/>
              </a:rPr>
              <a:t>7. Neuwahl der Vorstände</a:t>
            </a:r>
            <a:endParaRPr sz="1500" b="1" dirty="0">
              <a:latin typeface="Arial"/>
              <a:ea typeface="Arial"/>
              <a:cs typeface="Arial"/>
              <a:sym typeface="Arial"/>
            </a:endParaRPr>
          </a:p>
          <a:p>
            <a:pPr marL="0" lvl="0" indent="0" algn="l" rtl="0">
              <a:lnSpc>
                <a:spcPct val="100000"/>
              </a:lnSpc>
              <a:spcBef>
                <a:spcPts val="0"/>
              </a:spcBef>
              <a:spcAft>
                <a:spcPts val="0"/>
              </a:spcAft>
              <a:buSzPts val="1400"/>
              <a:buNone/>
            </a:pPr>
            <a:endParaRPr sz="1500" b="1" dirty="0">
              <a:latin typeface="Arial"/>
              <a:ea typeface="Arial"/>
              <a:cs typeface="Arial"/>
              <a:sym typeface="Arial"/>
            </a:endParaRPr>
          </a:p>
          <a:p>
            <a:pPr marL="0" lvl="0" indent="0" algn="l" rtl="0">
              <a:lnSpc>
                <a:spcPct val="100000"/>
              </a:lnSpc>
              <a:spcBef>
                <a:spcPts val="0"/>
              </a:spcBef>
              <a:spcAft>
                <a:spcPts val="0"/>
              </a:spcAft>
              <a:buSzPts val="1400"/>
              <a:buNone/>
            </a:pPr>
            <a:r>
              <a:rPr lang="de-DE" sz="1500" b="1" dirty="0">
                <a:latin typeface="Arial"/>
                <a:ea typeface="Arial"/>
                <a:cs typeface="Arial"/>
                <a:sym typeface="Arial"/>
              </a:rPr>
              <a:t>8. Bericht über das aktuelle Jahr und Ausblick 2026</a:t>
            </a:r>
            <a:endParaRPr sz="1500" b="1" dirty="0">
              <a:latin typeface="Arial"/>
              <a:ea typeface="Arial"/>
              <a:cs typeface="Arial"/>
              <a:sym typeface="Arial"/>
            </a:endParaRPr>
          </a:p>
          <a:p>
            <a:pPr marL="0" lvl="0" indent="0" algn="l" rtl="0">
              <a:lnSpc>
                <a:spcPct val="100000"/>
              </a:lnSpc>
              <a:spcBef>
                <a:spcPts val="0"/>
              </a:spcBef>
              <a:spcAft>
                <a:spcPts val="0"/>
              </a:spcAft>
              <a:buClr>
                <a:schemeClr val="dk1"/>
              </a:buClr>
              <a:buSzPts val="1400"/>
              <a:buFont typeface="Arial"/>
              <a:buNone/>
            </a:pPr>
            <a:endParaRPr sz="1500" b="1" dirty="0">
              <a:latin typeface="Arial"/>
              <a:ea typeface="Arial"/>
              <a:cs typeface="Arial"/>
              <a:sym typeface="Arial"/>
            </a:endParaRPr>
          </a:p>
          <a:p>
            <a:pPr marL="0" lvl="0" indent="0" algn="l" rtl="0">
              <a:lnSpc>
                <a:spcPct val="100000"/>
              </a:lnSpc>
              <a:spcBef>
                <a:spcPts val="0"/>
              </a:spcBef>
              <a:spcAft>
                <a:spcPts val="0"/>
              </a:spcAft>
              <a:buSzPts val="1400"/>
              <a:buNone/>
            </a:pPr>
            <a:r>
              <a:rPr lang="de-DE" sz="1500" b="1" dirty="0">
                <a:latin typeface="Arial"/>
                <a:ea typeface="Arial"/>
                <a:cs typeface="Arial"/>
                <a:sym typeface="Arial"/>
              </a:rPr>
              <a:t>9. Bericht des Beirates</a:t>
            </a:r>
            <a:endParaRPr sz="1500" b="1" dirty="0">
              <a:latin typeface="Arial"/>
              <a:ea typeface="Arial"/>
              <a:cs typeface="Arial"/>
              <a:sym typeface="Arial"/>
            </a:endParaRPr>
          </a:p>
          <a:p>
            <a:pPr marL="0" lvl="0" indent="0" algn="l" rtl="0">
              <a:lnSpc>
                <a:spcPct val="100000"/>
              </a:lnSpc>
              <a:spcBef>
                <a:spcPts val="0"/>
              </a:spcBef>
              <a:spcAft>
                <a:spcPts val="0"/>
              </a:spcAft>
              <a:buSzPts val="1400"/>
              <a:buNone/>
            </a:pPr>
            <a:endParaRPr sz="1500" b="1" dirty="0">
              <a:latin typeface="Arial"/>
              <a:ea typeface="Arial"/>
              <a:cs typeface="Arial"/>
              <a:sym typeface="Arial"/>
            </a:endParaRPr>
          </a:p>
          <a:p>
            <a:pPr marL="0" lvl="0" indent="0" algn="l" rtl="0">
              <a:lnSpc>
                <a:spcPct val="100000"/>
              </a:lnSpc>
              <a:spcBef>
                <a:spcPts val="0"/>
              </a:spcBef>
              <a:spcAft>
                <a:spcPts val="0"/>
              </a:spcAft>
              <a:buSzPts val="1400"/>
              <a:buNone/>
            </a:pPr>
            <a:r>
              <a:rPr lang="de-DE" sz="1500" b="1" dirty="0">
                <a:latin typeface="Arial"/>
                <a:ea typeface="Arial"/>
                <a:cs typeface="Arial"/>
                <a:sym typeface="Arial"/>
              </a:rPr>
              <a:t>10. Abstimmung und Beschlüsse über Anträge</a:t>
            </a:r>
            <a:br>
              <a:rPr lang="de-DE" sz="1500" b="1" dirty="0">
                <a:latin typeface="Arial"/>
                <a:ea typeface="Arial"/>
                <a:cs typeface="Arial"/>
                <a:sym typeface="Arial"/>
              </a:rPr>
            </a:br>
            <a:endParaRPr sz="1500" b="1" dirty="0">
              <a:latin typeface="Arial"/>
              <a:ea typeface="Arial"/>
              <a:cs typeface="Arial"/>
              <a:sym typeface="Arial"/>
            </a:endParaRPr>
          </a:p>
          <a:p>
            <a:pPr marL="0" lvl="0" indent="0" algn="l" rtl="0">
              <a:lnSpc>
                <a:spcPct val="100000"/>
              </a:lnSpc>
              <a:spcBef>
                <a:spcPts val="0"/>
              </a:spcBef>
              <a:spcAft>
                <a:spcPts val="0"/>
              </a:spcAft>
              <a:buSzPts val="1400"/>
              <a:buNone/>
            </a:pPr>
            <a:r>
              <a:rPr lang="de-DE" sz="1500" b="1" dirty="0">
                <a:latin typeface="Arial"/>
                <a:ea typeface="Arial"/>
                <a:cs typeface="Arial"/>
                <a:sym typeface="Arial"/>
              </a:rPr>
              <a:t>11. Verschiedenes</a:t>
            </a:r>
            <a:endParaRPr sz="1700" dirty="0">
              <a:latin typeface="Arial"/>
              <a:ea typeface="Arial"/>
              <a:cs typeface="Arial"/>
              <a:sym typeface="Arial"/>
            </a:endParaRPr>
          </a:p>
          <a:p>
            <a:pPr marL="0" lvl="0" indent="0" algn="l" rtl="0">
              <a:lnSpc>
                <a:spcPct val="100000"/>
              </a:lnSpc>
              <a:spcBef>
                <a:spcPts val="0"/>
              </a:spcBef>
              <a:spcAft>
                <a:spcPts val="0"/>
              </a:spcAft>
              <a:buSzPts val="1400"/>
              <a:buNone/>
            </a:pPr>
            <a:endParaRPr dirty="0"/>
          </a:p>
        </p:txBody>
      </p:sp>
      <p:sp>
        <p:nvSpPr>
          <p:cNvPr id="56" name="Google Shape;56;g2b3f36d2d2b_0_21"/>
          <p:cNvSpPr txBox="1">
            <a:spLocks noGrp="1"/>
          </p:cNvSpPr>
          <p:nvPr>
            <p:ph type="sldNum" idx="12"/>
          </p:nvPr>
        </p:nvSpPr>
        <p:spPr>
          <a:xfrm>
            <a:off x="8214994" y="6446122"/>
            <a:ext cx="259800" cy="184800"/>
          </a:xfrm>
          <a:prstGeom prst="rect">
            <a:avLst/>
          </a:prstGeom>
          <a:noFill/>
          <a:ln>
            <a:noFill/>
          </a:ln>
        </p:spPr>
        <p:txBody>
          <a:bodyPr spcFirstLastPara="1" wrap="square" lIns="0" tIns="0" rIns="0" bIns="0" anchor="t" anchorCtr="0">
            <a:spAutoFit/>
          </a:bodyPr>
          <a:lstStyle/>
          <a:p>
            <a:pPr marL="38100" lvl="0" indent="0" algn="l" rtl="0">
              <a:lnSpc>
                <a:spcPct val="118750"/>
              </a:lnSpc>
              <a:spcBef>
                <a:spcPts val="0"/>
              </a:spcBef>
              <a:spcAft>
                <a:spcPts val="0"/>
              </a:spcAft>
              <a:buClr>
                <a:srgbClr val="000000"/>
              </a:buClr>
              <a:buSzPts val="1200"/>
              <a:buFont typeface="Arial"/>
              <a:buNone/>
            </a:pPr>
            <a:fld id="{00000000-1234-1234-1234-123412341234}" type="slidenum">
              <a:rPr lang="de-DE"/>
              <a:t>2</a:t>
            </a:fld>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Sp="0">
  <p:cSld>
    <p:bg>
      <p:bgPr>
        <a:solidFill>
          <a:srgbClr val="D9D9D9"/>
        </a:solidFill>
        <a:effectLst/>
      </p:bgPr>
    </p:bg>
    <p:spTree>
      <p:nvGrpSpPr>
        <p:cNvPr id="1" name="Shape 60"/>
        <p:cNvGrpSpPr/>
        <p:nvPr/>
      </p:nvGrpSpPr>
      <p:grpSpPr>
        <a:xfrm>
          <a:off x="0" y="0"/>
          <a:ext cx="0" cy="0"/>
          <a:chOff x="0" y="0"/>
          <a:chExt cx="0" cy="0"/>
        </a:xfrm>
      </p:grpSpPr>
      <p:sp>
        <p:nvSpPr>
          <p:cNvPr id="61" name="Google Shape;61;p2"/>
          <p:cNvSpPr txBox="1"/>
          <p:nvPr/>
        </p:nvSpPr>
        <p:spPr>
          <a:xfrm>
            <a:off x="690168" y="1796897"/>
            <a:ext cx="4551600" cy="4036800"/>
          </a:xfrm>
          <a:prstGeom prst="rect">
            <a:avLst/>
          </a:prstGeom>
          <a:noFill/>
          <a:ln>
            <a:noFill/>
          </a:ln>
        </p:spPr>
        <p:txBody>
          <a:bodyPr spcFirstLastPara="1" wrap="square" lIns="0" tIns="114300" rIns="0" bIns="0" anchor="t" anchorCtr="0">
            <a:spAutoFit/>
          </a:bodyPr>
          <a:lstStyle/>
          <a:p>
            <a:pPr marL="469900" marR="0" lvl="0" indent="-457200" algn="l" rtl="0">
              <a:lnSpc>
                <a:spcPct val="100000"/>
              </a:lnSpc>
              <a:spcBef>
                <a:spcPts val="0"/>
              </a:spcBef>
              <a:spcAft>
                <a:spcPts val="0"/>
              </a:spcAft>
              <a:buClr>
                <a:schemeClr val="dk1"/>
              </a:buClr>
              <a:buSzPts val="2000"/>
              <a:buFont typeface="Calibri"/>
              <a:buAutoNum type="arabicPeriod"/>
            </a:pPr>
            <a:r>
              <a:rPr lang="de-DE" sz="2000" b="1" i="0" u="none" strike="noStrike" cap="none">
                <a:solidFill>
                  <a:schemeClr val="dk1"/>
                </a:solidFill>
                <a:latin typeface="Calibri"/>
                <a:ea typeface="Calibri"/>
                <a:cs typeface="Calibri"/>
                <a:sym typeface="Calibri"/>
              </a:rPr>
              <a:t>Nutzungsstatistik</a:t>
            </a:r>
            <a:endParaRPr sz="2000" b="0" i="0" u="none" strike="noStrike" cap="none">
              <a:solidFill>
                <a:schemeClr val="dk1"/>
              </a:solidFill>
              <a:latin typeface="Calibri"/>
              <a:ea typeface="Calibri"/>
              <a:cs typeface="Calibri"/>
              <a:sym typeface="Calibri"/>
            </a:endParaRPr>
          </a:p>
          <a:p>
            <a:pPr marL="459105" marR="5080" lvl="0" indent="0" algn="l" rtl="0">
              <a:lnSpc>
                <a:spcPct val="100000"/>
              </a:lnSpc>
              <a:spcBef>
                <a:spcPts val="805"/>
              </a:spcBef>
              <a:spcAft>
                <a:spcPts val="0"/>
              </a:spcAft>
              <a:buClr>
                <a:srgbClr val="000000"/>
              </a:buClr>
              <a:buSzPts val="2000"/>
              <a:buFont typeface="Arial"/>
              <a:buNone/>
            </a:pPr>
            <a:r>
              <a:rPr lang="de-DE" sz="2000" b="0" i="0" u="none" strike="noStrike" cap="none">
                <a:solidFill>
                  <a:schemeClr val="dk1"/>
                </a:solidFill>
                <a:latin typeface="Calibri"/>
                <a:ea typeface="Calibri"/>
                <a:cs typeface="Calibri"/>
                <a:sym typeface="Calibri"/>
              </a:rPr>
              <a:t>Werkstattnutzung, Kurse, Schulprojekte  und Veranstaltungen</a:t>
            </a:r>
            <a:endParaRPr sz="2000" b="0" i="0" u="none" strike="noStrike" cap="none">
              <a:solidFill>
                <a:schemeClr val="dk1"/>
              </a:solidFill>
              <a:latin typeface="Calibri"/>
              <a:ea typeface="Calibri"/>
              <a:cs typeface="Calibri"/>
              <a:sym typeface="Calibri"/>
            </a:endParaRPr>
          </a:p>
          <a:p>
            <a:pPr marL="469900" marR="0" lvl="0" indent="-457200" algn="l" rtl="0">
              <a:lnSpc>
                <a:spcPct val="100000"/>
              </a:lnSpc>
              <a:spcBef>
                <a:spcPts val="795"/>
              </a:spcBef>
              <a:spcAft>
                <a:spcPts val="0"/>
              </a:spcAft>
              <a:buClr>
                <a:schemeClr val="dk1"/>
              </a:buClr>
              <a:buSzPts val="2000"/>
              <a:buFont typeface="Calibri"/>
              <a:buAutoNum type="arabicPeriod" startAt="2"/>
            </a:pPr>
            <a:r>
              <a:rPr lang="de-DE" sz="2000" b="1" i="0" u="none" strike="noStrike" cap="none">
                <a:solidFill>
                  <a:schemeClr val="dk1"/>
                </a:solidFill>
                <a:latin typeface="Calibri"/>
                <a:ea typeface="Calibri"/>
                <a:cs typeface="Calibri"/>
                <a:sym typeface="Calibri"/>
              </a:rPr>
              <a:t>Schwerpunkte 2024</a:t>
            </a:r>
            <a:endParaRPr sz="2000" b="0" i="0" u="none" strike="noStrike" cap="none">
              <a:solidFill>
                <a:schemeClr val="dk1"/>
              </a:solidFill>
              <a:latin typeface="Calibri"/>
              <a:ea typeface="Calibri"/>
              <a:cs typeface="Calibri"/>
              <a:sym typeface="Calibri"/>
            </a:endParaRPr>
          </a:p>
          <a:p>
            <a:pPr marL="727075" marR="0" lvl="1" indent="-268605" algn="l" rtl="0">
              <a:lnSpc>
                <a:spcPct val="100000"/>
              </a:lnSpc>
              <a:spcBef>
                <a:spcPts val="0"/>
              </a:spcBef>
              <a:spcAft>
                <a:spcPts val="0"/>
              </a:spcAft>
              <a:buClr>
                <a:schemeClr val="dk1"/>
              </a:buClr>
              <a:buSzPts val="2400"/>
              <a:buFont typeface="Arial"/>
              <a:buChar char="•"/>
            </a:pPr>
            <a:r>
              <a:rPr lang="de-DE" sz="2000" b="0" i="0" u="none" strike="noStrike" cap="none">
                <a:solidFill>
                  <a:schemeClr val="dk1"/>
                </a:solidFill>
                <a:latin typeface="Calibri"/>
                <a:ea typeface="Calibri"/>
                <a:cs typeface="Calibri"/>
                <a:sym typeface="Calibri"/>
              </a:rPr>
              <a:t>Personal</a:t>
            </a:r>
            <a:endParaRPr sz="2000" b="0" i="0" u="none" strike="noStrike" cap="none">
              <a:solidFill>
                <a:schemeClr val="dk1"/>
              </a:solidFill>
              <a:latin typeface="Calibri"/>
              <a:ea typeface="Calibri"/>
              <a:cs typeface="Calibri"/>
              <a:sym typeface="Calibri"/>
            </a:endParaRPr>
          </a:p>
          <a:p>
            <a:pPr marL="727075" marR="0" lvl="1" indent="-268605" algn="l" rtl="0">
              <a:lnSpc>
                <a:spcPct val="100000"/>
              </a:lnSpc>
              <a:spcBef>
                <a:spcPts val="0"/>
              </a:spcBef>
              <a:spcAft>
                <a:spcPts val="0"/>
              </a:spcAft>
              <a:buClr>
                <a:schemeClr val="dk1"/>
              </a:buClr>
              <a:buSzPts val="2400"/>
              <a:buFont typeface="Arial"/>
              <a:buChar char="•"/>
            </a:pPr>
            <a:r>
              <a:rPr lang="de-DE" sz="2000" b="0" i="0" u="none" strike="noStrike" cap="none">
                <a:solidFill>
                  <a:schemeClr val="dk1"/>
                </a:solidFill>
                <a:latin typeface="Calibri"/>
                <a:ea typeface="Calibri"/>
                <a:cs typeface="Calibri"/>
                <a:sym typeface="Calibri"/>
              </a:rPr>
              <a:t>Finanzierung</a:t>
            </a:r>
            <a:endParaRPr sz="2000" b="0" i="0" u="none" strike="noStrike" cap="none">
              <a:solidFill>
                <a:schemeClr val="dk1"/>
              </a:solidFill>
              <a:latin typeface="Calibri"/>
              <a:ea typeface="Calibri"/>
              <a:cs typeface="Calibri"/>
              <a:sym typeface="Calibri"/>
            </a:endParaRPr>
          </a:p>
          <a:p>
            <a:pPr marL="469900" marR="0" lvl="0" indent="-457200" algn="l" rtl="0">
              <a:lnSpc>
                <a:spcPct val="100000"/>
              </a:lnSpc>
              <a:spcBef>
                <a:spcPts val="805"/>
              </a:spcBef>
              <a:spcAft>
                <a:spcPts val="0"/>
              </a:spcAft>
              <a:buClr>
                <a:schemeClr val="dk1"/>
              </a:buClr>
              <a:buSzPts val="2000"/>
              <a:buFont typeface="Calibri"/>
              <a:buAutoNum type="arabicPeriod" startAt="2"/>
            </a:pPr>
            <a:r>
              <a:rPr lang="de-DE" sz="2000" b="1" i="0" u="none" strike="noStrike" cap="none">
                <a:solidFill>
                  <a:schemeClr val="dk1"/>
                </a:solidFill>
                <a:latin typeface="Calibri"/>
                <a:ea typeface="Calibri"/>
                <a:cs typeface="Calibri"/>
                <a:sym typeface="Calibri"/>
              </a:rPr>
              <a:t>Zukunftsperspektiven</a:t>
            </a:r>
            <a:endParaRPr sz="2000" b="1" i="0" u="none" strike="noStrike" cap="none">
              <a:solidFill>
                <a:schemeClr val="dk1"/>
              </a:solidFill>
              <a:latin typeface="Calibri"/>
              <a:ea typeface="Calibri"/>
              <a:cs typeface="Calibri"/>
              <a:sym typeface="Calibri"/>
            </a:endParaRPr>
          </a:p>
          <a:p>
            <a:pPr marL="457200" marR="0" lvl="0" indent="0" algn="l" rtl="0">
              <a:lnSpc>
                <a:spcPct val="100000"/>
              </a:lnSpc>
              <a:spcBef>
                <a:spcPts val="805"/>
              </a:spcBef>
              <a:spcAft>
                <a:spcPts val="0"/>
              </a:spcAft>
              <a:buClr>
                <a:srgbClr val="000000"/>
              </a:buClr>
              <a:buSzPts val="2000"/>
              <a:buFont typeface="Arial"/>
              <a:buNone/>
            </a:pPr>
            <a:r>
              <a:rPr lang="de-DE" sz="2000" b="0" i="0" u="none" strike="noStrike" cap="none">
                <a:solidFill>
                  <a:schemeClr val="dk1"/>
                </a:solidFill>
                <a:latin typeface="Calibri"/>
                <a:ea typeface="Calibri"/>
                <a:cs typeface="Calibri"/>
                <a:sym typeface="Calibri"/>
              </a:rPr>
              <a:t>Mittel- und Langfristige finanzielle Absicherung durch den Ausbau von Fundraising und Treuhandstiftung</a:t>
            </a:r>
            <a:endParaRPr sz="2000" b="0" i="0" u="none" strike="noStrike" cap="none">
              <a:solidFill>
                <a:schemeClr val="dk1"/>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2000"/>
              <a:buFont typeface="Arial"/>
              <a:buNone/>
            </a:pPr>
            <a:endParaRPr sz="2000" b="0" i="0" u="none" strike="noStrike" cap="none">
              <a:solidFill>
                <a:schemeClr val="dk1"/>
              </a:solidFill>
              <a:latin typeface="Calibri"/>
              <a:ea typeface="Calibri"/>
              <a:cs typeface="Calibri"/>
              <a:sym typeface="Calibri"/>
            </a:endParaRPr>
          </a:p>
        </p:txBody>
      </p:sp>
      <p:pic>
        <p:nvPicPr>
          <p:cNvPr id="62" name="Google Shape;62;p2"/>
          <p:cNvPicPr preferRelativeResize="0"/>
          <p:nvPr/>
        </p:nvPicPr>
        <p:blipFill rotWithShape="1">
          <a:blip r:embed="rId3">
            <a:alphaModFix/>
          </a:blip>
          <a:srcRect/>
          <a:stretch/>
        </p:blipFill>
        <p:spPr>
          <a:xfrm>
            <a:off x="7124700" y="219456"/>
            <a:ext cx="1743940" cy="1007364"/>
          </a:xfrm>
          <a:prstGeom prst="rect">
            <a:avLst/>
          </a:prstGeom>
          <a:noFill/>
          <a:ln>
            <a:noFill/>
          </a:ln>
        </p:spPr>
      </p:pic>
      <p:sp>
        <p:nvSpPr>
          <p:cNvPr id="63" name="Google Shape;63;p2"/>
          <p:cNvSpPr txBox="1">
            <a:spLocks noGrp="1"/>
          </p:cNvSpPr>
          <p:nvPr>
            <p:ph type="title"/>
          </p:nvPr>
        </p:nvSpPr>
        <p:spPr>
          <a:xfrm>
            <a:off x="690176" y="478350"/>
            <a:ext cx="6714600" cy="659400"/>
          </a:xfrm>
          <a:prstGeom prst="rect">
            <a:avLst/>
          </a:prstGeom>
          <a:noFill/>
          <a:ln>
            <a:noFill/>
          </a:ln>
        </p:spPr>
        <p:txBody>
          <a:bodyPr spcFirstLastPara="1" wrap="square" lIns="0" tIns="104125" rIns="0" bIns="0" anchor="t" anchorCtr="0">
            <a:spAutoFit/>
          </a:bodyPr>
          <a:lstStyle/>
          <a:p>
            <a:pPr marL="12700" marR="5080" lvl="0" indent="0" algn="l" rtl="0">
              <a:lnSpc>
                <a:spcPct val="100000"/>
              </a:lnSpc>
              <a:spcBef>
                <a:spcPts val="0"/>
              </a:spcBef>
              <a:spcAft>
                <a:spcPts val="0"/>
              </a:spcAft>
              <a:buSzPts val="1400"/>
              <a:buNone/>
            </a:pPr>
            <a:r>
              <a:rPr lang="de-DE"/>
              <a:t>Die Entwicklung des HEi 2024</a:t>
            </a:r>
            <a:endParaRPr/>
          </a:p>
        </p:txBody>
      </p:sp>
      <p:sp>
        <p:nvSpPr>
          <p:cNvPr id="64" name="Google Shape;64;p2"/>
          <p:cNvSpPr txBox="1">
            <a:spLocks noGrp="1"/>
          </p:cNvSpPr>
          <p:nvPr>
            <p:ph type="ftr" idx="11"/>
          </p:nvPr>
        </p:nvSpPr>
        <p:spPr>
          <a:xfrm>
            <a:off x="690168" y="6446122"/>
            <a:ext cx="4799400" cy="184800"/>
          </a:xfrm>
          <a:prstGeom prst="rect">
            <a:avLst/>
          </a:prstGeom>
          <a:noFill/>
          <a:ln>
            <a:noFill/>
          </a:ln>
        </p:spPr>
        <p:txBody>
          <a:bodyPr spcFirstLastPara="1" wrap="square" lIns="0" tIns="0" rIns="0" bIns="0" anchor="t" anchorCtr="0">
            <a:spAutoFit/>
          </a:bodyPr>
          <a:lstStyle/>
          <a:p>
            <a:pPr marL="12700" lvl="0" indent="0" algn="l" rtl="0">
              <a:lnSpc>
                <a:spcPct val="118750"/>
              </a:lnSpc>
              <a:spcBef>
                <a:spcPts val="0"/>
              </a:spcBef>
              <a:spcAft>
                <a:spcPts val="0"/>
              </a:spcAft>
              <a:buClr>
                <a:schemeClr val="dk1"/>
              </a:buClr>
              <a:buSzPts val="1400"/>
              <a:buFont typeface="Arial"/>
              <a:buNone/>
            </a:pPr>
            <a:r>
              <a:rPr lang="de-DE">
                <a:solidFill>
                  <a:srgbClr val="585858"/>
                </a:solidFill>
              </a:rPr>
              <a:t>Bericht für die Mitglieder November 2024</a:t>
            </a:r>
            <a:endParaRPr>
              <a:solidFill>
                <a:srgbClr val="585858"/>
              </a:solidFill>
            </a:endParaRPr>
          </a:p>
        </p:txBody>
      </p:sp>
      <p:sp>
        <p:nvSpPr>
          <p:cNvPr id="65" name="Google Shape;65;p2"/>
          <p:cNvSpPr txBox="1">
            <a:spLocks noGrp="1"/>
          </p:cNvSpPr>
          <p:nvPr>
            <p:ph type="sldNum" idx="12"/>
          </p:nvPr>
        </p:nvSpPr>
        <p:spPr>
          <a:xfrm>
            <a:off x="8214994" y="6446122"/>
            <a:ext cx="259800" cy="196200"/>
          </a:xfrm>
          <a:prstGeom prst="rect">
            <a:avLst/>
          </a:prstGeom>
          <a:noFill/>
          <a:ln>
            <a:noFill/>
          </a:ln>
        </p:spPr>
        <p:txBody>
          <a:bodyPr spcFirstLastPara="1" wrap="square" lIns="0" tIns="0" rIns="0" bIns="0" anchor="t" anchorCtr="0">
            <a:spAutoFit/>
          </a:bodyPr>
          <a:lstStyle/>
          <a:p>
            <a:pPr marL="38100" lvl="0" indent="0" algn="l" rtl="0">
              <a:lnSpc>
                <a:spcPct val="118750"/>
              </a:lnSpc>
              <a:spcBef>
                <a:spcPts val="0"/>
              </a:spcBef>
              <a:spcAft>
                <a:spcPts val="0"/>
              </a:spcAft>
              <a:buSzPts val="1200"/>
              <a:buNone/>
            </a:pPr>
            <a:fld id="{00000000-1234-1234-1234-123412341234}" type="slidenum">
              <a:rPr lang="de-DE"/>
              <a:t>3</a:t>
            </a:fld>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Sp="0">
  <p:cSld>
    <p:bg>
      <p:bgPr>
        <a:solidFill>
          <a:srgbClr val="D9D9D9"/>
        </a:solidFill>
        <a:effectLst/>
      </p:bgPr>
    </p:bg>
    <p:spTree>
      <p:nvGrpSpPr>
        <p:cNvPr id="1" name="Shape 69"/>
        <p:cNvGrpSpPr/>
        <p:nvPr/>
      </p:nvGrpSpPr>
      <p:grpSpPr>
        <a:xfrm>
          <a:off x="0" y="0"/>
          <a:ext cx="0" cy="0"/>
          <a:chOff x="0" y="0"/>
          <a:chExt cx="0" cy="0"/>
        </a:xfrm>
      </p:grpSpPr>
      <p:sp>
        <p:nvSpPr>
          <p:cNvPr id="70" name="Google Shape;70;p3"/>
          <p:cNvSpPr txBox="1">
            <a:spLocks noGrp="1"/>
          </p:cNvSpPr>
          <p:nvPr>
            <p:ph type="title"/>
          </p:nvPr>
        </p:nvSpPr>
        <p:spPr>
          <a:xfrm>
            <a:off x="690168" y="478358"/>
            <a:ext cx="4836900" cy="1032000"/>
          </a:xfrm>
          <a:prstGeom prst="rect">
            <a:avLst/>
          </a:prstGeom>
          <a:noFill/>
          <a:ln>
            <a:noFill/>
          </a:ln>
        </p:spPr>
        <p:txBody>
          <a:bodyPr spcFirstLastPara="1" wrap="square" lIns="0" tIns="104125" rIns="0" bIns="0" anchor="t" anchorCtr="0">
            <a:spAutoFit/>
          </a:bodyPr>
          <a:lstStyle/>
          <a:p>
            <a:pPr marL="12700" marR="5080" lvl="0" indent="0" algn="l" rtl="0">
              <a:lnSpc>
                <a:spcPct val="100000"/>
              </a:lnSpc>
              <a:spcBef>
                <a:spcPts val="0"/>
              </a:spcBef>
              <a:spcAft>
                <a:spcPts val="0"/>
              </a:spcAft>
              <a:buSzPts val="1400"/>
              <a:buNone/>
            </a:pPr>
            <a:r>
              <a:rPr lang="de-DE"/>
              <a:t>Offene Werkstattnutzung:  Nutzer/innen</a:t>
            </a:r>
            <a:endParaRPr/>
          </a:p>
        </p:txBody>
      </p:sp>
      <p:pic>
        <p:nvPicPr>
          <p:cNvPr id="71" name="Google Shape;71;p3"/>
          <p:cNvPicPr preferRelativeResize="0"/>
          <p:nvPr/>
        </p:nvPicPr>
        <p:blipFill rotWithShape="1">
          <a:blip r:embed="rId3">
            <a:alphaModFix/>
          </a:blip>
          <a:srcRect/>
          <a:stretch/>
        </p:blipFill>
        <p:spPr>
          <a:xfrm>
            <a:off x="7124700" y="219456"/>
            <a:ext cx="1743940" cy="1007364"/>
          </a:xfrm>
          <a:prstGeom prst="rect">
            <a:avLst/>
          </a:prstGeom>
          <a:noFill/>
          <a:ln>
            <a:noFill/>
          </a:ln>
        </p:spPr>
      </p:pic>
      <p:sp>
        <p:nvSpPr>
          <p:cNvPr id="72" name="Google Shape;72;p3"/>
          <p:cNvSpPr txBox="1"/>
          <p:nvPr/>
        </p:nvSpPr>
        <p:spPr>
          <a:xfrm>
            <a:off x="5061150" y="1380575"/>
            <a:ext cx="3807600" cy="875400"/>
          </a:xfrm>
          <a:prstGeom prst="rect">
            <a:avLst/>
          </a:prstGeom>
          <a:noFill/>
          <a:ln>
            <a:noFill/>
          </a:ln>
        </p:spPr>
        <p:txBody>
          <a:bodyPr spcFirstLastPara="1" wrap="square" lIns="0" tIns="13325" rIns="0" bIns="0" anchor="t" anchorCtr="0">
            <a:spAutoFit/>
          </a:bodyPr>
          <a:lstStyle/>
          <a:p>
            <a:pPr marL="12700" marR="5080" lvl="0" indent="0" algn="l" rtl="0">
              <a:lnSpc>
                <a:spcPct val="100000"/>
              </a:lnSpc>
              <a:spcBef>
                <a:spcPts val="0"/>
              </a:spcBef>
              <a:spcAft>
                <a:spcPts val="0"/>
              </a:spcAft>
              <a:buClr>
                <a:srgbClr val="000000"/>
              </a:buClr>
              <a:buSzPts val="1400"/>
              <a:buFont typeface="Arial"/>
              <a:buNone/>
            </a:pPr>
            <a:r>
              <a:rPr lang="de-DE" sz="1400" b="0" i="0" u="none" strike="noStrike" cap="none">
                <a:solidFill>
                  <a:schemeClr val="dk1"/>
                </a:solidFill>
                <a:latin typeface="Calibri"/>
                <a:ea typeface="Calibri"/>
                <a:cs typeface="Calibri"/>
                <a:sym typeface="Calibri"/>
              </a:rPr>
              <a:t>Dienstag bis Samstag nutzen die Menschen nach wie vor die offenen Werkstätten. Sie arbeiten dort mit und ohne FachanleiterInnen, je nach dem eigenen Können.</a:t>
            </a:r>
            <a:endParaRPr sz="1400" b="0" i="0" u="none" strike="noStrike" cap="none">
              <a:solidFill>
                <a:schemeClr val="dk1"/>
              </a:solidFill>
              <a:latin typeface="Calibri"/>
              <a:ea typeface="Calibri"/>
              <a:cs typeface="Calibri"/>
              <a:sym typeface="Calibri"/>
            </a:endParaRPr>
          </a:p>
        </p:txBody>
      </p:sp>
      <p:sp>
        <p:nvSpPr>
          <p:cNvPr id="73" name="Google Shape;73;p3"/>
          <p:cNvSpPr txBox="1">
            <a:spLocks noGrp="1"/>
          </p:cNvSpPr>
          <p:nvPr>
            <p:ph type="sldNum" idx="12"/>
          </p:nvPr>
        </p:nvSpPr>
        <p:spPr>
          <a:xfrm>
            <a:off x="8214994" y="6446122"/>
            <a:ext cx="259800" cy="196200"/>
          </a:xfrm>
          <a:prstGeom prst="rect">
            <a:avLst/>
          </a:prstGeom>
          <a:noFill/>
          <a:ln>
            <a:noFill/>
          </a:ln>
        </p:spPr>
        <p:txBody>
          <a:bodyPr spcFirstLastPara="1" wrap="square" lIns="0" tIns="0" rIns="0" bIns="0" anchor="t" anchorCtr="0">
            <a:spAutoFit/>
          </a:bodyPr>
          <a:lstStyle/>
          <a:p>
            <a:pPr marL="38100" lvl="0" indent="0" algn="l" rtl="0">
              <a:lnSpc>
                <a:spcPct val="118750"/>
              </a:lnSpc>
              <a:spcBef>
                <a:spcPts val="0"/>
              </a:spcBef>
              <a:spcAft>
                <a:spcPts val="0"/>
              </a:spcAft>
              <a:buSzPts val="1200"/>
              <a:buNone/>
            </a:pPr>
            <a:fld id="{00000000-1234-1234-1234-123412341234}" type="slidenum">
              <a:rPr lang="de-DE"/>
              <a:t>4</a:t>
            </a:fld>
            <a:endParaRPr/>
          </a:p>
        </p:txBody>
      </p:sp>
      <p:sp>
        <p:nvSpPr>
          <p:cNvPr id="74" name="Google Shape;74;p3"/>
          <p:cNvSpPr txBox="1"/>
          <p:nvPr/>
        </p:nvSpPr>
        <p:spPr>
          <a:xfrm>
            <a:off x="338000" y="6265000"/>
            <a:ext cx="3246600" cy="588600"/>
          </a:xfrm>
          <a:prstGeom prst="rect">
            <a:avLst/>
          </a:prstGeom>
          <a:noFill/>
          <a:ln>
            <a:noFill/>
          </a:ln>
        </p:spPr>
        <p:txBody>
          <a:bodyPr spcFirstLastPara="1" wrap="square" lIns="91425" tIns="91425" rIns="91425" bIns="91425" anchor="t" anchorCtr="0">
            <a:spAutoFit/>
          </a:bodyPr>
          <a:lstStyle/>
          <a:p>
            <a:pPr marL="12700" marR="0" lvl="0" indent="0" algn="l" rtl="0">
              <a:lnSpc>
                <a:spcPct val="118750"/>
              </a:lnSpc>
              <a:spcBef>
                <a:spcPts val="0"/>
              </a:spcBef>
              <a:spcAft>
                <a:spcPts val="0"/>
              </a:spcAft>
              <a:buClr>
                <a:schemeClr val="dk1"/>
              </a:buClr>
              <a:buSzPts val="1400"/>
              <a:buFont typeface="Arial"/>
              <a:buNone/>
            </a:pPr>
            <a:r>
              <a:rPr lang="de-DE" sz="1200" b="0" i="0" u="none" strike="noStrike" cap="none">
                <a:solidFill>
                  <a:srgbClr val="585858"/>
                </a:solidFill>
                <a:latin typeface="Arial"/>
                <a:ea typeface="Arial"/>
                <a:cs typeface="Arial"/>
                <a:sym typeface="Arial"/>
              </a:rPr>
              <a:t>Bericht für die Mitglieder November 2024</a:t>
            </a:r>
            <a:endParaRPr sz="1200" b="0" i="0" u="none" strike="noStrike" cap="none">
              <a:solidFill>
                <a:srgbClr val="585858"/>
              </a:solidFill>
              <a:latin typeface="Arial"/>
              <a:ea typeface="Arial"/>
              <a:cs typeface="Arial"/>
              <a:sym typeface="Arial"/>
            </a:endParaRPr>
          </a:p>
          <a:p>
            <a:pPr marL="0" marR="0" lvl="0" indent="0" algn="l" rtl="0">
              <a:lnSpc>
                <a:spcPct val="118750"/>
              </a:lnSpc>
              <a:spcBef>
                <a:spcPts val="0"/>
              </a:spcBef>
              <a:spcAft>
                <a:spcPts val="0"/>
              </a:spcAft>
              <a:buClr>
                <a:srgbClr val="000000"/>
              </a:buClr>
              <a:buSzPts val="1200"/>
              <a:buFont typeface="Arial"/>
              <a:buNone/>
            </a:pPr>
            <a:endParaRPr sz="1200" b="0" i="0" u="none" strike="noStrike" cap="none">
              <a:solidFill>
                <a:srgbClr val="888888"/>
              </a:solidFill>
              <a:latin typeface="Arial"/>
              <a:ea typeface="Arial"/>
              <a:cs typeface="Arial"/>
              <a:sym typeface="Arial"/>
            </a:endParaRPr>
          </a:p>
        </p:txBody>
      </p:sp>
      <p:pic>
        <p:nvPicPr>
          <p:cNvPr id="75" name="Google Shape;75;p3" title="Diagramm"/>
          <p:cNvPicPr preferRelativeResize="0"/>
          <p:nvPr/>
        </p:nvPicPr>
        <p:blipFill rotWithShape="1">
          <a:blip r:embed="rId4">
            <a:alphaModFix/>
          </a:blip>
          <a:srcRect/>
          <a:stretch/>
        </p:blipFill>
        <p:spPr>
          <a:xfrm>
            <a:off x="430175" y="2385750"/>
            <a:ext cx="7784824" cy="3721801"/>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5"/>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72">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showMasterSp="0">
  <p:cSld>
    <p:bg>
      <p:bgPr>
        <a:solidFill>
          <a:srgbClr val="D9D9D9"/>
        </a:solidFill>
        <a:effectLst/>
      </p:bgPr>
    </p:bg>
    <p:spTree>
      <p:nvGrpSpPr>
        <p:cNvPr id="1" name="Shape 79"/>
        <p:cNvGrpSpPr/>
        <p:nvPr/>
      </p:nvGrpSpPr>
      <p:grpSpPr>
        <a:xfrm>
          <a:off x="0" y="0"/>
          <a:ext cx="0" cy="0"/>
          <a:chOff x="0" y="0"/>
          <a:chExt cx="0" cy="0"/>
        </a:xfrm>
      </p:grpSpPr>
      <p:sp>
        <p:nvSpPr>
          <p:cNvPr id="80" name="Google Shape;80;p4"/>
          <p:cNvSpPr txBox="1">
            <a:spLocks noGrp="1"/>
          </p:cNvSpPr>
          <p:nvPr>
            <p:ph type="title"/>
          </p:nvPr>
        </p:nvSpPr>
        <p:spPr>
          <a:xfrm>
            <a:off x="690168" y="478358"/>
            <a:ext cx="4836900" cy="1032000"/>
          </a:xfrm>
          <a:prstGeom prst="rect">
            <a:avLst/>
          </a:prstGeom>
          <a:noFill/>
          <a:ln>
            <a:noFill/>
          </a:ln>
        </p:spPr>
        <p:txBody>
          <a:bodyPr spcFirstLastPara="1" wrap="square" lIns="0" tIns="104125" rIns="0" bIns="0" anchor="t" anchorCtr="0">
            <a:spAutoFit/>
          </a:bodyPr>
          <a:lstStyle/>
          <a:p>
            <a:pPr marL="12700" marR="5080" lvl="0" indent="0" algn="l" rtl="0">
              <a:lnSpc>
                <a:spcPct val="100000"/>
              </a:lnSpc>
              <a:spcBef>
                <a:spcPts val="0"/>
              </a:spcBef>
              <a:spcAft>
                <a:spcPts val="0"/>
              </a:spcAft>
              <a:buSzPts val="1400"/>
              <a:buNone/>
            </a:pPr>
            <a:r>
              <a:rPr lang="de-DE"/>
              <a:t>Offene Werkstattnutzung:  Anzahl Nutzungen</a:t>
            </a:r>
            <a:endParaRPr/>
          </a:p>
        </p:txBody>
      </p:sp>
      <p:pic>
        <p:nvPicPr>
          <p:cNvPr id="81" name="Google Shape;81;p4"/>
          <p:cNvPicPr preferRelativeResize="0"/>
          <p:nvPr/>
        </p:nvPicPr>
        <p:blipFill rotWithShape="1">
          <a:blip r:embed="rId3">
            <a:alphaModFix/>
          </a:blip>
          <a:srcRect/>
          <a:stretch/>
        </p:blipFill>
        <p:spPr>
          <a:xfrm>
            <a:off x="7124700" y="219456"/>
            <a:ext cx="1743940" cy="1007364"/>
          </a:xfrm>
          <a:prstGeom prst="rect">
            <a:avLst/>
          </a:prstGeom>
          <a:noFill/>
          <a:ln>
            <a:noFill/>
          </a:ln>
        </p:spPr>
      </p:pic>
      <p:sp>
        <p:nvSpPr>
          <p:cNvPr id="82" name="Google Shape;82;p4"/>
          <p:cNvSpPr txBox="1">
            <a:spLocks noGrp="1"/>
          </p:cNvSpPr>
          <p:nvPr>
            <p:ph type="sldNum" idx="12"/>
          </p:nvPr>
        </p:nvSpPr>
        <p:spPr>
          <a:xfrm>
            <a:off x="8214994" y="6446122"/>
            <a:ext cx="259800" cy="196200"/>
          </a:xfrm>
          <a:prstGeom prst="rect">
            <a:avLst/>
          </a:prstGeom>
          <a:noFill/>
          <a:ln>
            <a:noFill/>
          </a:ln>
        </p:spPr>
        <p:txBody>
          <a:bodyPr spcFirstLastPara="1" wrap="square" lIns="0" tIns="0" rIns="0" bIns="0" anchor="t" anchorCtr="0">
            <a:spAutoFit/>
          </a:bodyPr>
          <a:lstStyle/>
          <a:p>
            <a:pPr marL="38100" lvl="0" indent="0" algn="l" rtl="0">
              <a:lnSpc>
                <a:spcPct val="118750"/>
              </a:lnSpc>
              <a:spcBef>
                <a:spcPts val="0"/>
              </a:spcBef>
              <a:spcAft>
                <a:spcPts val="0"/>
              </a:spcAft>
              <a:buSzPts val="1200"/>
              <a:buNone/>
            </a:pPr>
            <a:fld id="{00000000-1234-1234-1234-123412341234}" type="slidenum">
              <a:rPr lang="de-DE"/>
              <a:t>5</a:t>
            </a:fld>
            <a:endParaRPr/>
          </a:p>
        </p:txBody>
      </p:sp>
      <p:sp>
        <p:nvSpPr>
          <p:cNvPr id="83" name="Google Shape;83;p4"/>
          <p:cNvSpPr txBox="1"/>
          <p:nvPr/>
        </p:nvSpPr>
        <p:spPr>
          <a:xfrm>
            <a:off x="5636175" y="1593525"/>
            <a:ext cx="3000000" cy="444300"/>
          </a:xfrm>
          <a:prstGeom prst="rect">
            <a:avLst/>
          </a:prstGeom>
          <a:noFill/>
          <a:ln>
            <a:noFill/>
          </a:ln>
        </p:spPr>
        <p:txBody>
          <a:bodyPr spcFirstLastPara="1" wrap="square" lIns="0" tIns="13325" rIns="0" bIns="0" anchor="t" anchorCtr="0">
            <a:spAutoFit/>
          </a:bodyPr>
          <a:lstStyle/>
          <a:p>
            <a:pPr marL="12700" marR="5080" lvl="0" indent="0" algn="l" rtl="0">
              <a:lnSpc>
                <a:spcPct val="100000"/>
              </a:lnSpc>
              <a:spcBef>
                <a:spcPts val="0"/>
              </a:spcBef>
              <a:spcAft>
                <a:spcPts val="0"/>
              </a:spcAft>
              <a:buClr>
                <a:srgbClr val="000000"/>
              </a:buClr>
              <a:buSzPts val="1400"/>
              <a:buFont typeface="Arial"/>
              <a:buNone/>
            </a:pPr>
            <a:r>
              <a:rPr lang="de-DE" sz="1400" b="0" i="0" u="none" strike="noStrike" cap="none">
                <a:solidFill>
                  <a:schemeClr val="dk1"/>
                </a:solidFill>
                <a:latin typeface="Calibri"/>
                <a:ea typeface="Calibri"/>
                <a:cs typeface="Calibri"/>
                <a:sym typeface="Calibri"/>
              </a:rPr>
              <a:t>Der Stand der Werte ist seit 2017 stabil, eine Steigerung ist nicht absehbar.</a:t>
            </a:r>
            <a:endParaRPr sz="1400" b="0" i="0" u="none" strike="noStrike" cap="none">
              <a:solidFill>
                <a:schemeClr val="dk1"/>
              </a:solidFill>
              <a:latin typeface="Calibri"/>
              <a:ea typeface="Calibri"/>
              <a:cs typeface="Calibri"/>
              <a:sym typeface="Calibri"/>
            </a:endParaRPr>
          </a:p>
        </p:txBody>
      </p:sp>
      <p:sp>
        <p:nvSpPr>
          <p:cNvPr id="84" name="Google Shape;84;p4"/>
          <p:cNvSpPr txBox="1"/>
          <p:nvPr/>
        </p:nvSpPr>
        <p:spPr>
          <a:xfrm>
            <a:off x="301750" y="6446125"/>
            <a:ext cx="3000000" cy="588600"/>
          </a:xfrm>
          <a:prstGeom prst="rect">
            <a:avLst/>
          </a:prstGeom>
          <a:noFill/>
          <a:ln>
            <a:noFill/>
          </a:ln>
        </p:spPr>
        <p:txBody>
          <a:bodyPr spcFirstLastPara="1" wrap="square" lIns="91425" tIns="91425" rIns="91425" bIns="91425" anchor="t" anchorCtr="0">
            <a:spAutoFit/>
          </a:bodyPr>
          <a:lstStyle/>
          <a:p>
            <a:pPr marL="12700" marR="0" lvl="0" indent="0" algn="l" rtl="0">
              <a:lnSpc>
                <a:spcPct val="118750"/>
              </a:lnSpc>
              <a:spcBef>
                <a:spcPts val="0"/>
              </a:spcBef>
              <a:spcAft>
                <a:spcPts val="0"/>
              </a:spcAft>
              <a:buClr>
                <a:schemeClr val="dk1"/>
              </a:buClr>
              <a:buSzPts val="1400"/>
              <a:buFont typeface="Arial"/>
              <a:buNone/>
            </a:pPr>
            <a:r>
              <a:rPr lang="de-DE" sz="1200" b="0" i="0" u="none" strike="noStrike" cap="none">
                <a:solidFill>
                  <a:srgbClr val="585858"/>
                </a:solidFill>
                <a:latin typeface="Arial"/>
                <a:ea typeface="Arial"/>
                <a:cs typeface="Arial"/>
                <a:sym typeface="Arial"/>
              </a:rPr>
              <a:t>Bericht für die Mitglieder November 2024</a:t>
            </a:r>
            <a:endParaRPr sz="1000" b="0" i="0" u="none" strike="noStrike" cap="none">
              <a:solidFill>
                <a:srgbClr val="585858"/>
              </a:solidFill>
              <a:latin typeface="Arial"/>
              <a:ea typeface="Arial"/>
              <a:cs typeface="Arial"/>
              <a:sym typeface="Arial"/>
            </a:endParaRPr>
          </a:p>
          <a:p>
            <a:pPr marL="12700" marR="0" lvl="0" indent="0" algn="l" rtl="0">
              <a:lnSpc>
                <a:spcPct val="118750"/>
              </a:lnSpc>
              <a:spcBef>
                <a:spcPts val="0"/>
              </a:spcBef>
              <a:spcAft>
                <a:spcPts val="0"/>
              </a:spcAft>
              <a:buClr>
                <a:srgbClr val="000000"/>
              </a:buClr>
              <a:buSzPts val="1200"/>
              <a:buFont typeface="Arial"/>
              <a:buNone/>
            </a:pPr>
            <a:endParaRPr sz="1200" b="0" i="0" u="none" strike="noStrike" cap="none">
              <a:solidFill>
                <a:srgbClr val="888888"/>
              </a:solidFill>
              <a:latin typeface="Arial"/>
              <a:ea typeface="Arial"/>
              <a:cs typeface="Arial"/>
              <a:sym typeface="Arial"/>
            </a:endParaRPr>
          </a:p>
        </p:txBody>
      </p:sp>
      <p:pic>
        <p:nvPicPr>
          <p:cNvPr id="85" name="Google Shape;85;p4" title="Diagramm"/>
          <p:cNvPicPr preferRelativeResize="0"/>
          <p:nvPr/>
        </p:nvPicPr>
        <p:blipFill rotWithShape="1">
          <a:blip r:embed="rId4">
            <a:alphaModFix/>
          </a:blip>
          <a:srcRect/>
          <a:stretch/>
        </p:blipFill>
        <p:spPr>
          <a:xfrm>
            <a:off x="210825" y="2108250"/>
            <a:ext cx="8746650" cy="4345575"/>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Sp="0">
  <p:cSld>
    <p:bg>
      <p:bgPr>
        <a:solidFill>
          <a:srgbClr val="D9D9D9"/>
        </a:solidFill>
        <a:effectLst/>
      </p:bgPr>
    </p:bg>
    <p:spTree>
      <p:nvGrpSpPr>
        <p:cNvPr id="1" name="Shape 89"/>
        <p:cNvGrpSpPr/>
        <p:nvPr/>
      </p:nvGrpSpPr>
      <p:grpSpPr>
        <a:xfrm>
          <a:off x="0" y="0"/>
          <a:ext cx="0" cy="0"/>
          <a:chOff x="0" y="0"/>
          <a:chExt cx="0" cy="0"/>
        </a:xfrm>
      </p:grpSpPr>
      <p:sp>
        <p:nvSpPr>
          <p:cNvPr id="90" name="Google Shape;90;p7"/>
          <p:cNvSpPr txBox="1">
            <a:spLocks noGrp="1"/>
          </p:cNvSpPr>
          <p:nvPr>
            <p:ph type="title"/>
          </p:nvPr>
        </p:nvSpPr>
        <p:spPr>
          <a:xfrm>
            <a:off x="690168" y="478358"/>
            <a:ext cx="2821200" cy="574800"/>
          </a:xfrm>
          <a:prstGeom prst="rect">
            <a:avLst/>
          </a:prstGeom>
          <a:noFill/>
          <a:ln>
            <a:noFill/>
          </a:ln>
        </p:spPr>
        <p:txBody>
          <a:bodyPr spcFirstLastPara="1" wrap="square" lIns="0" tIns="12700" rIns="0" bIns="0" anchor="t" anchorCtr="0">
            <a:spAutoFit/>
          </a:bodyPr>
          <a:lstStyle/>
          <a:p>
            <a:pPr marL="12700" lvl="0" indent="0" algn="l" rtl="0">
              <a:lnSpc>
                <a:spcPct val="100000"/>
              </a:lnSpc>
              <a:spcBef>
                <a:spcPts val="0"/>
              </a:spcBef>
              <a:spcAft>
                <a:spcPts val="0"/>
              </a:spcAft>
              <a:buSzPts val="1400"/>
              <a:buNone/>
            </a:pPr>
            <a:r>
              <a:rPr lang="de-DE"/>
              <a:t>Kursnutzungen</a:t>
            </a:r>
            <a:endParaRPr/>
          </a:p>
        </p:txBody>
      </p:sp>
      <p:pic>
        <p:nvPicPr>
          <p:cNvPr id="91" name="Google Shape;91;p7"/>
          <p:cNvPicPr preferRelativeResize="0"/>
          <p:nvPr/>
        </p:nvPicPr>
        <p:blipFill rotWithShape="1">
          <a:blip r:embed="rId3">
            <a:alphaModFix/>
          </a:blip>
          <a:srcRect/>
          <a:stretch/>
        </p:blipFill>
        <p:spPr>
          <a:xfrm>
            <a:off x="7124700" y="219456"/>
            <a:ext cx="1743940" cy="1007364"/>
          </a:xfrm>
          <a:prstGeom prst="rect">
            <a:avLst/>
          </a:prstGeom>
          <a:noFill/>
          <a:ln>
            <a:noFill/>
          </a:ln>
        </p:spPr>
      </p:pic>
      <p:sp>
        <p:nvSpPr>
          <p:cNvPr id="92" name="Google Shape;92;p7"/>
          <p:cNvSpPr txBox="1"/>
          <p:nvPr/>
        </p:nvSpPr>
        <p:spPr>
          <a:xfrm>
            <a:off x="5821200" y="1349382"/>
            <a:ext cx="2026200" cy="228900"/>
          </a:xfrm>
          <a:prstGeom prst="rect">
            <a:avLst/>
          </a:prstGeom>
          <a:noFill/>
          <a:ln>
            <a:noFill/>
          </a:ln>
        </p:spPr>
        <p:txBody>
          <a:bodyPr spcFirstLastPara="1" wrap="square" lIns="0" tIns="13325" rIns="0" bIns="0" anchor="t" anchorCtr="0">
            <a:spAutoFit/>
          </a:bodyPr>
          <a:lstStyle/>
          <a:p>
            <a:pPr marL="12700" marR="508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93" name="Google Shape;93;p7"/>
          <p:cNvSpPr txBox="1">
            <a:spLocks noGrp="1"/>
          </p:cNvSpPr>
          <p:nvPr>
            <p:ph type="sldNum" idx="12"/>
          </p:nvPr>
        </p:nvSpPr>
        <p:spPr>
          <a:xfrm>
            <a:off x="8214994" y="6446122"/>
            <a:ext cx="259800" cy="196200"/>
          </a:xfrm>
          <a:prstGeom prst="rect">
            <a:avLst/>
          </a:prstGeom>
          <a:noFill/>
          <a:ln>
            <a:noFill/>
          </a:ln>
        </p:spPr>
        <p:txBody>
          <a:bodyPr spcFirstLastPara="1" wrap="square" lIns="0" tIns="0" rIns="0" bIns="0" anchor="t" anchorCtr="0">
            <a:spAutoFit/>
          </a:bodyPr>
          <a:lstStyle/>
          <a:p>
            <a:pPr marL="38100" lvl="0" indent="0" algn="l" rtl="0">
              <a:lnSpc>
                <a:spcPct val="118750"/>
              </a:lnSpc>
              <a:spcBef>
                <a:spcPts val="0"/>
              </a:spcBef>
              <a:spcAft>
                <a:spcPts val="0"/>
              </a:spcAft>
              <a:buSzPts val="1200"/>
              <a:buNone/>
            </a:pPr>
            <a:fld id="{00000000-1234-1234-1234-123412341234}" type="slidenum">
              <a:rPr lang="de-DE"/>
              <a:t>6</a:t>
            </a:fld>
            <a:endParaRPr/>
          </a:p>
        </p:txBody>
      </p:sp>
      <p:sp>
        <p:nvSpPr>
          <p:cNvPr id="94" name="Google Shape;94;p7"/>
          <p:cNvSpPr txBox="1"/>
          <p:nvPr/>
        </p:nvSpPr>
        <p:spPr>
          <a:xfrm>
            <a:off x="214300" y="6273025"/>
            <a:ext cx="3000000" cy="369300"/>
          </a:xfrm>
          <a:prstGeom prst="rect">
            <a:avLst/>
          </a:prstGeom>
          <a:noFill/>
          <a:ln>
            <a:noFill/>
          </a:ln>
        </p:spPr>
        <p:txBody>
          <a:bodyPr spcFirstLastPara="1" wrap="square" lIns="91425" tIns="91425" rIns="91425" bIns="91425" anchor="t" anchorCtr="0">
            <a:spAutoFit/>
          </a:bodyPr>
          <a:lstStyle/>
          <a:p>
            <a:pPr marL="12700" marR="0" lvl="0" indent="0" algn="l" rtl="0">
              <a:lnSpc>
                <a:spcPct val="118750"/>
              </a:lnSpc>
              <a:spcBef>
                <a:spcPts val="0"/>
              </a:spcBef>
              <a:spcAft>
                <a:spcPts val="0"/>
              </a:spcAft>
              <a:buClr>
                <a:schemeClr val="dk1"/>
              </a:buClr>
              <a:buSzPts val="1400"/>
              <a:buFont typeface="Arial"/>
              <a:buNone/>
            </a:pPr>
            <a:r>
              <a:rPr lang="de-DE" sz="1200" b="0" i="0" u="none" strike="noStrike" cap="none">
                <a:solidFill>
                  <a:srgbClr val="585858"/>
                </a:solidFill>
                <a:latin typeface="Arial"/>
                <a:ea typeface="Arial"/>
                <a:cs typeface="Arial"/>
                <a:sym typeface="Arial"/>
              </a:rPr>
              <a:t>Bericht für die Mitglieder November 2024</a:t>
            </a:r>
            <a:endParaRPr sz="1200" b="0" i="0" u="none" strike="noStrike" cap="none">
              <a:solidFill>
                <a:srgbClr val="585858"/>
              </a:solidFill>
              <a:latin typeface="Arial"/>
              <a:ea typeface="Arial"/>
              <a:cs typeface="Arial"/>
              <a:sym typeface="Arial"/>
            </a:endParaRPr>
          </a:p>
        </p:txBody>
      </p:sp>
      <p:pic>
        <p:nvPicPr>
          <p:cNvPr id="95" name="Google Shape;95;p7" title="Diagramm"/>
          <p:cNvPicPr preferRelativeResize="0"/>
          <p:nvPr/>
        </p:nvPicPr>
        <p:blipFill rotWithShape="1">
          <a:blip r:embed="rId4">
            <a:alphaModFix/>
          </a:blip>
          <a:srcRect/>
          <a:stretch/>
        </p:blipFill>
        <p:spPr>
          <a:xfrm>
            <a:off x="152400" y="2118782"/>
            <a:ext cx="8839199" cy="4154241"/>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Sp="0">
  <p:cSld>
    <p:bg>
      <p:bgPr>
        <a:solidFill>
          <a:srgbClr val="D9D9D9"/>
        </a:solidFill>
        <a:effectLst/>
      </p:bgPr>
    </p:bg>
    <p:spTree>
      <p:nvGrpSpPr>
        <p:cNvPr id="1" name="Shape 99"/>
        <p:cNvGrpSpPr/>
        <p:nvPr/>
      </p:nvGrpSpPr>
      <p:grpSpPr>
        <a:xfrm>
          <a:off x="0" y="0"/>
          <a:ext cx="0" cy="0"/>
          <a:chOff x="0" y="0"/>
          <a:chExt cx="0" cy="0"/>
        </a:xfrm>
      </p:grpSpPr>
      <p:sp>
        <p:nvSpPr>
          <p:cNvPr id="100" name="Google Shape;100;p8"/>
          <p:cNvSpPr txBox="1">
            <a:spLocks noGrp="1"/>
          </p:cNvSpPr>
          <p:nvPr>
            <p:ph type="title"/>
          </p:nvPr>
        </p:nvSpPr>
        <p:spPr>
          <a:xfrm>
            <a:off x="690168" y="478358"/>
            <a:ext cx="3111600" cy="574800"/>
          </a:xfrm>
          <a:prstGeom prst="rect">
            <a:avLst/>
          </a:prstGeom>
          <a:noFill/>
          <a:ln>
            <a:noFill/>
          </a:ln>
        </p:spPr>
        <p:txBody>
          <a:bodyPr spcFirstLastPara="1" wrap="square" lIns="0" tIns="12700" rIns="0" bIns="0" anchor="t" anchorCtr="0">
            <a:spAutoFit/>
          </a:bodyPr>
          <a:lstStyle/>
          <a:p>
            <a:pPr marL="12700" lvl="0" indent="0" algn="l" rtl="0">
              <a:lnSpc>
                <a:spcPct val="100000"/>
              </a:lnSpc>
              <a:spcBef>
                <a:spcPts val="0"/>
              </a:spcBef>
              <a:spcAft>
                <a:spcPts val="0"/>
              </a:spcAft>
              <a:buSzPts val="1400"/>
              <a:buNone/>
            </a:pPr>
            <a:r>
              <a:rPr lang="de-DE"/>
              <a:t>Praxisworkshops</a:t>
            </a:r>
            <a:endParaRPr/>
          </a:p>
        </p:txBody>
      </p:sp>
      <p:pic>
        <p:nvPicPr>
          <p:cNvPr id="101" name="Google Shape;101;p8"/>
          <p:cNvPicPr preferRelativeResize="0"/>
          <p:nvPr/>
        </p:nvPicPr>
        <p:blipFill rotWithShape="1">
          <a:blip r:embed="rId3">
            <a:alphaModFix/>
          </a:blip>
          <a:srcRect/>
          <a:stretch/>
        </p:blipFill>
        <p:spPr>
          <a:xfrm>
            <a:off x="7124700" y="219456"/>
            <a:ext cx="1743940" cy="1007364"/>
          </a:xfrm>
          <a:prstGeom prst="rect">
            <a:avLst/>
          </a:prstGeom>
          <a:noFill/>
          <a:ln>
            <a:noFill/>
          </a:ln>
        </p:spPr>
      </p:pic>
      <p:sp>
        <p:nvSpPr>
          <p:cNvPr id="102" name="Google Shape;102;p8"/>
          <p:cNvSpPr txBox="1"/>
          <p:nvPr/>
        </p:nvSpPr>
        <p:spPr>
          <a:xfrm>
            <a:off x="5183800" y="1548275"/>
            <a:ext cx="3473100" cy="660000"/>
          </a:xfrm>
          <a:prstGeom prst="rect">
            <a:avLst/>
          </a:prstGeom>
          <a:noFill/>
          <a:ln>
            <a:noFill/>
          </a:ln>
        </p:spPr>
        <p:txBody>
          <a:bodyPr spcFirstLastPara="1" wrap="square" lIns="0" tIns="13325" rIns="0" bIns="0" anchor="t" anchorCtr="0">
            <a:spAutoFit/>
          </a:bodyPr>
          <a:lstStyle/>
          <a:p>
            <a:pPr marL="12700" marR="5080" lvl="0" indent="0" algn="l" rtl="0">
              <a:lnSpc>
                <a:spcPct val="100000"/>
              </a:lnSpc>
              <a:spcBef>
                <a:spcPts val="0"/>
              </a:spcBef>
              <a:spcAft>
                <a:spcPts val="0"/>
              </a:spcAft>
              <a:buClr>
                <a:srgbClr val="000000"/>
              </a:buClr>
              <a:buSzPts val="1400"/>
              <a:buFont typeface="Arial"/>
              <a:buNone/>
            </a:pPr>
            <a:r>
              <a:rPr lang="de-DE" sz="1400" b="0" i="0" u="none" strike="noStrike" cap="none">
                <a:solidFill>
                  <a:schemeClr val="dk1"/>
                </a:solidFill>
                <a:latin typeface="Calibri"/>
                <a:ea typeface="Calibri"/>
                <a:cs typeface="Calibri"/>
                <a:sym typeface="Calibri"/>
              </a:rPr>
              <a:t>Dank Alfred Bergmillers Engagement für den Schulbereich, konnten die Angebote trotz des Ausfalls von MitarbeiterInnen erhalten bleiben.</a:t>
            </a:r>
            <a:endParaRPr sz="1400" b="0" i="0" u="none" strike="noStrike" cap="none">
              <a:solidFill>
                <a:schemeClr val="dk1"/>
              </a:solidFill>
              <a:latin typeface="Calibri"/>
              <a:ea typeface="Calibri"/>
              <a:cs typeface="Calibri"/>
              <a:sym typeface="Calibri"/>
            </a:endParaRPr>
          </a:p>
        </p:txBody>
      </p:sp>
      <p:sp>
        <p:nvSpPr>
          <p:cNvPr id="103" name="Google Shape;103;p8"/>
          <p:cNvSpPr txBox="1">
            <a:spLocks noGrp="1"/>
          </p:cNvSpPr>
          <p:nvPr>
            <p:ph type="sldNum" idx="12"/>
          </p:nvPr>
        </p:nvSpPr>
        <p:spPr>
          <a:xfrm>
            <a:off x="8214994" y="6446122"/>
            <a:ext cx="259800" cy="196200"/>
          </a:xfrm>
          <a:prstGeom prst="rect">
            <a:avLst/>
          </a:prstGeom>
          <a:noFill/>
          <a:ln>
            <a:noFill/>
          </a:ln>
        </p:spPr>
        <p:txBody>
          <a:bodyPr spcFirstLastPara="1" wrap="square" lIns="0" tIns="0" rIns="0" bIns="0" anchor="t" anchorCtr="0">
            <a:spAutoFit/>
          </a:bodyPr>
          <a:lstStyle/>
          <a:p>
            <a:pPr marL="38100" lvl="0" indent="0" algn="l" rtl="0">
              <a:lnSpc>
                <a:spcPct val="118750"/>
              </a:lnSpc>
              <a:spcBef>
                <a:spcPts val="0"/>
              </a:spcBef>
              <a:spcAft>
                <a:spcPts val="0"/>
              </a:spcAft>
              <a:buSzPts val="1200"/>
              <a:buNone/>
            </a:pPr>
            <a:fld id="{00000000-1234-1234-1234-123412341234}" type="slidenum">
              <a:rPr lang="de-DE"/>
              <a:t>7</a:t>
            </a:fld>
            <a:endParaRPr/>
          </a:p>
        </p:txBody>
      </p:sp>
      <p:sp>
        <p:nvSpPr>
          <p:cNvPr id="104" name="Google Shape;104;p8"/>
          <p:cNvSpPr txBox="1"/>
          <p:nvPr/>
        </p:nvSpPr>
        <p:spPr>
          <a:xfrm>
            <a:off x="338000" y="6265000"/>
            <a:ext cx="3000000" cy="588600"/>
          </a:xfrm>
          <a:prstGeom prst="rect">
            <a:avLst/>
          </a:prstGeom>
          <a:noFill/>
          <a:ln>
            <a:noFill/>
          </a:ln>
        </p:spPr>
        <p:txBody>
          <a:bodyPr spcFirstLastPara="1" wrap="square" lIns="91425" tIns="91425" rIns="91425" bIns="91425" anchor="t" anchorCtr="0">
            <a:spAutoFit/>
          </a:bodyPr>
          <a:lstStyle/>
          <a:p>
            <a:pPr marL="12700" marR="0" lvl="0" indent="0" algn="l" rtl="0">
              <a:lnSpc>
                <a:spcPct val="118750"/>
              </a:lnSpc>
              <a:spcBef>
                <a:spcPts val="0"/>
              </a:spcBef>
              <a:spcAft>
                <a:spcPts val="0"/>
              </a:spcAft>
              <a:buClr>
                <a:schemeClr val="dk1"/>
              </a:buClr>
              <a:buSzPts val="1400"/>
              <a:buFont typeface="Arial"/>
              <a:buNone/>
            </a:pPr>
            <a:r>
              <a:rPr lang="de-DE" sz="1200" b="0" i="0" u="none" strike="noStrike" cap="none">
                <a:solidFill>
                  <a:srgbClr val="585858"/>
                </a:solidFill>
                <a:latin typeface="Arial"/>
                <a:ea typeface="Arial"/>
                <a:cs typeface="Arial"/>
                <a:sym typeface="Arial"/>
              </a:rPr>
              <a:t>Bericht für die Mitglieder November 2024</a:t>
            </a:r>
            <a:endParaRPr sz="1200" b="0" i="0" u="none" strike="noStrike" cap="none">
              <a:solidFill>
                <a:srgbClr val="585858"/>
              </a:solidFill>
              <a:latin typeface="Arial"/>
              <a:ea typeface="Arial"/>
              <a:cs typeface="Arial"/>
              <a:sym typeface="Arial"/>
            </a:endParaRPr>
          </a:p>
          <a:p>
            <a:pPr marL="12700" marR="0" lvl="0" indent="0" algn="l" rtl="0">
              <a:lnSpc>
                <a:spcPct val="118750"/>
              </a:lnSpc>
              <a:spcBef>
                <a:spcPts val="0"/>
              </a:spcBef>
              <a:spcAft>
                <a:spcPts val="0"/>
              </a:spcAft>
              <a:buClr>
                <a:srgbClr val="000000"/>
              </a:buClr>
              <a:buSzPts val="1200"/>
              <a:buFont typeface="Arial"/>
              <a:buNone/>
            </a:pPr>
            <a:endParaRPr sz="1200" b="0" i="0" u="none" strike="noStrike" cap="none">
              <a:solidFill>
                <a:srgbClr val="888888"/>
              </a:solidFill>
              <a:latin typeface="Arial"/>
              <a:ea typeface="Arial"/>
              <a:cs typeface="Arial"/>
              <a:sym typeface="Arial"/>
            </a:endParaRPr>
          </a:p>
        </p:txBody>
      </p:sp>
      <p:pic>
        <p:nvPicPr>
          <p:cNvPr id="105" name="Google Shape;105;p8" title="Diagramm"/>
          <p:cNvPicPr preferRelativeResize="0"/>
          <p:nvPr/>
        </p:nvPicPr>
        <p:blipFill rotWithShape="1">
          <a:blip r:embed="rId4">
            <a:alphaModFix/>
          </a:blip>
          <a:srcRect/>
          <a:stretch/>
        </p:blipFill>
        <p:spPr>
          <a:xfrm>
            <a:off x="620075" y="2208275"/>
            <a:ext cx="7949325" cy="3955250"/>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Sp="0">
  <p:cSld>
    <p:bg>
      <p:bgPr>
        <a:solidFill>
          <a:srgbClr val="D9D9D9"/>
        </a:solidFill>
        <a:effectLst/>
      </p:bgPr>
    </p:bg>
    <p:spTree>
      <p:nvGrpSpPr>
        <p:cNvPr id="1" name="Shape 109"/>
        <p:cNvGrpSpPr/>
        <p:nvPr/>
      </p:nvGrpSpPr>
      <p:grpSpPr>
        <a:xfrm>
          <a:off x="0" y="0"/>
          <a:ext cx="0" cy="0"/>
          <a:chOff x="0" y="0"/>
          <a:chExt cx="0" cy="0"/>
        </a:xfrm>
      </p:grpSpPr>
      <p:sp>
        <p:nvSpPr>
          <p:cNvPr id="110" name="Google Shape;110;p6"/>
          <p:cNvSpPr txBox="1">
            <a:spLocks noGrp="1"/>
          </p:cNvSpPr>
          <p:nvPr>
            <p:ph type="title"/>
          </p:nvPr>
        </p:nvSpPr>
        <p:spPr>
          <a:xfrm>
            <a:off x="690168" y="478358"/>
            <a:ext cx="7763700" cy="1032000"/>
          </a:xfrm>
          <a:prstGeom prst="rect">
            <a:avLst/>
          </a:prstGeom>
          <a:noFill/>
          <a:ln>
            <a:noFill/>
          </a:ln>
        </p:spPr>
        <p:txBody>
          <a:bodyPr spcFirstLastPara="1" wrap="square" lIns="0" tIns="104125" rIns="0" bIns="0" anchor="t" anchorCtr="0">
            <a:spAutoFit/>
          </a:bodyPr>
          <a:lstStyle/>
          <a:p>
            <a:pPr marL="12700" marR="5080" lvl="0" indent="0" algn="l" rtl="0">
              <a:lnSpc>
                <a:spcPct val="100000"/>
              </a:lnSpc>
              <a:spcBef>
                <a:spcPts val="0"/>
              </a:spcBef>
              <a:spcAft>
                <a:spcPts val="0"/>
              </a:spcAft>
              <a:buSzPts val="1400"/>
              <a:buNone/>
            </a:pPr>
            <a:r>
              <a:rPr lang="de-DE"/>
              <a:t>Offene Werkstattnutzung:  Geschlechterverteilung</a:t>
            </a:r>
            <a:endParaRPr/>
          </a:p>
        </p:txBody>
      </p:sp>
      <p:pic>
        <p:nvPicPr>
          <p:cNvPr id="111" name="Google Shape;111;p6"/>
          <p:cNvPicPr preferRelativeResize="0"/>
          <p:nvPr/>
        </p:nvPicPr>
        <p:blipFill rotWithShape="1">
          <a:blip r:embed="rId3">
            <a:alphaModFix/>
          </a:blip>
          <a:srcRect/>
          <a:stretch/>
        </p:blipFill>
        <p:spPr>
          <a:xfrm>
            <a:off x="7124700" y="219456"/>
            <a:ext cx="1743940" cy="1007364"/>
          </a:xfrm>
          <a:prstGeom prst="rect">
            <a:avLst/>
          </a:prstGeom>
          <a:noFill/>
          <a:ln>
            <a:noFill/>
          </a:ln>
        </p:spPr>
      </p:pic>
      <p:sp>
        <p:nvSpPr>
          <p:cNvPr id="112" name="Google Shape;112;p6"/>
          <p:cNvSpPr txBox="1">
            <a:spLocks noGrp="1"/>
          </p:cNvSpPr>
          <p:nvPr>
            <p:ph type="sldNum" idx="12"/>
          </p:nvPr>
        </p:nvSpPr>
        <p:spPr>
          <a:xfrm>
            <a:off x="8214994" y="6446122"/>
            <a:ext cx="259800" cy="196200"/>
          </a:xfrm>
          <a:prstGeom prst="rect">
            <a:avLst/>
          </a:prstGeom>
          <a:noFill/>
          <a:ln>
            <a:noFill/>
          </a:ln>
        </p:spPr>
        <p:txBody>
          <a:bodyPr spcFirstLastPara="1" wrap="square" lIns="0" tIns="0" rIns="0" bIns="0" anchor="t" anchorCtr="0">
            <a:spAutoFit/>
          </a:bodyPr>
          <a:lstStyle/>
          <a:p>
            <a:pPr marL="38100" lvl="0" indent="0" algn="l" rtl="0">
              <a:lnSpc>
                <a:spcPct val="118750"/>
              </a:lnSpc>
              <a:spcBef>
                <a:spcPts val="0"/>
              </a:spcBef>
              <a:spcAft>
                <a:spcPts val="0"/>
              </a:spcAft>
              <a:buSzPts val="1200"/>
              <a:buNone/>
            </a:pPr>
            <a:fld id="{00000000-1234-1234-1234-123412341234}" type="slidenum">
              <a:rPr lang="de-DE"/>
              <a:t>8</a:t>
            </a:fld>
            <a:endParaRPr/>
          </a:p>
        </p:txBody>
      </p:sp>
      <p:sp>
        <p:nvSpPr>
          <p:cNvPr id="113" name="Google Shape;113;p6"/>
          <p:cNvSpPr txBox="1"/>
          <p:nvPr/>
        </p:nvSpPr>
        <p:spPr>
          <a:xfrm>
            <a:off x="338000" y="6518400"/>
            <a:ext cx="3000000" cy="588600"/>
          </a:xfrm>
          <a:prstGeom prst="rect">
            <a:avLst/>
          </a:prstGeom>
          <a:noFill/>
          <a:ln>
            <a:noFill/>
          </a:ln>
        </p:spPr>
        <p:txBody>
          <a:bodyPr spcFirstLastPara="1" wrap="square" lIns="91425" tIns="91425" rIns="91425" bIns="91425" anchor="t" anchorCtr="0">
            <a:spAutoFit/>
          </a:bodyPr>
          <a:lstStyle/>
          <a:p>
            <a:pPr marL="12700" marR="0" lvl="0" indent="0" algn="l" rtl="0">
              <a:lnSpc>
                <a:spcPct val="118750"/>
              </a:lnSpc>
              <a:spcBef>
                <a:spcPts val="0"/>
              </a:spcBef>
              <a:spcAft>
                <a:spcPts val="0"/>
              </a:spcAft>
              <a:buClr>
                <a:schemeClr val="dk1"/>
              </a:buClr>
              <a:buSzPts val="1400"/>
              <a:buFont typeface="Arial"/>
              <a:buNone/>
            </a:pPr>
            <a:r>
              <a:rPr lang="de-DE" sz="1200" b="0" i="0" u="none" strike="noStrike" cap="none">
                <a:solidFill>
                  <a:srgbClr val="585858"/>
                </a:solidFill>
                <a:latin typeface="Arial"/>
                <a:ea typeface="Arial"/>
                <a:cs typeface="Arial"/>
                <a:sym typeface="Arial"/>
              </a:rPr>
              <a:t>Bericht für die Mitglieder November 2024</a:t>
            </a:r>
            <a:endParaRPr sz="1200" b="0" i="0" u="none" strike="noStrike" cap="none">
              <a:solidFill>
                <a:srgbClr val="585858"/>
              </a:solidFill>
              <a:latin typeface="Arial"/>
              <a:ea typeface="Arial"/>
              <a:cs typeface="Arial"/>
              <a:sym typeface="Arial"/>
            </a:endParaRPr>
          </a:p>
          <a:p>
            <a:pPr marL="12700" marR="0" lvl="0" indent="0" algn="l" rtl="0">
              <a:lnSpc>
                <a:spcPct val="118750"/>
              </a:lnSpc>
              <a:spcBef>
                <a:spcPts val="0"/>
              </a:spcBef>
              <a:spcAft>
                <a:spcPts val="0"/>
              </a:spcAft>
              <a:buClr>
                <a:srgbClr val="000000"/>
              </a:buClr>
              <a:buSzPts val="1200"/>
              <a:buFont typeface="Arial"/>
              <a:buNone/>
            </a:pPr>
            <a:endParaRPr sz="1200" b="0" i="0" u="none" strike="noStrike" cap="none">
              <a:solidFill>
                <a:srgbClr val="888888"/>
              </a:solidFill>
              <a:latin typeface="Arial"/>
              <a:ea typeface="Arial"/>
              <a:cs typeface="Arial"/>
              <a:sym typeface="Arial"/>
            </a:endParaRPr>
          </a:p>
        </p:txBody>
      </p:sp>
      <p:pic>
        <p:nvPicPr>
          <p:cNvPr id="114" name="Google Shape;114;p6" title="Diagramm"/>
          <p:cNvPicPr preferRelativeResize="0"/>
          <p:nvPr/>
        </p:nvPicPr>
        <p:blipFill rotWithShape="1">
          <a:blip r:embed="rId4">
            <a:alphaModFix/>
          </a:blip>
          <a:srcRect/>
          <a:stretch/>
        </p:blipFill>
        <p:spPr>
          <a:xfrm>
            <a:off x="338000" y="2151525"/>
            <a:ext cx="8419401" cy="4366876"/>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Sp="0">
  <p:cSld>
    <p:bg>
      <p:bgPr>
        <a:solidFill>
          <a:srgbClr val="D9D9D9"/>
        </a:solidFill>
        <a:effectLst/>
      </p:bgPr>
    </p:bg>
    <p:spTree>
      <p:nvGrpSpPr>
        <p:cNvPr id="1" name="Shape 118"/>
        <p:cNvGrpSpPr/>
        <p:nvPr/>
      </p:nvGrpSpPr>
      <p:grpSpPr>
        <a:xfrm>
          <a:off x="0" y="0"/>
          <a:ext cx="0" cy="0"/>
          <a:chOff x="0" y="0"/>
          <a:chExt cx="0" cy="0"/>
        </a:xfrm>
      </p:grpSpPr>
      <p:sp>
        <p:nvSpPr>
          <p:cNvPr id="119" name="Google Shape;119;p9"/>
          <p:cNvSpPr txBox="1">
            <a:spLocks noGrp="1"/>
          </p:cNvSpPr>
          <p:nvPr>
            <p:ph type="title"/>
          </p:nvPr>
        </p:nvSpPr>
        <p:spPr>
          <a:xfrm>
            <a:off x="690182" y="478350"/>
            <a:ext cx="5990400" cy="567000"/>
          </a:xfrm>
          <a:prstGeom prst="rect">
            <a:avLst/>
          </a:prstGeom>
          <a:noFill/>
          <a:ln>
            <a:noFill/>
          </a:ln>
        </p:spPr>
        <p:txBody>
          <a:bodyPr spcFirstLastPara="1" wrap="square" lIns="0" tIns="12700" rIns="0" bIns="0" anchor="t" anchorCtr="0">
            <a:spAutoFit/>
          </a:bodyPr>
          <a:lstStyle/>
          <a:p>
            <a:pPr marL="12700" lvl="0" indent="0" algn="l" rtl="0">
              <a:lnSpc>
                <a:spcPct val="100000"/>
              </a:lnSpc>
              <a:spcBef>
                <a:spcPts val="0"/>
              </a:spcBef>
              <a:spcAft>
                <a:spcPts val="0"/>
              </a:spcAft>
              <a:buSzPts val="1400"/>
              <a:buNone/>
            </a:pPr>
            <a:r>
              <a:rPr lang="de-DE"/>
              <a:t>Menschen im HEi </a:t>
            </a:r>
            <a:endParaRPr/>
          </a:p>
        </p:txBody>
      </p:sp>
      <p:pic>
        <p:nvPicPr>
          <p:cNvPr id="120" name="Google Shape;120;p9"/>
          <p:cNvPicPr preferRelativeResize="0"/>
          <p:nvPr/>
        </p:nvPicPr>
        <p:blipFill rotWithShape="1">
          <a:blip r:embed="rId3">
            <a:alphaModFix/>
          </a:blip>
          <a:srcRect/>
          <a:stretch/>
        </p:blipFill>
        <p:spPr>
          <a:xfrm>
            <a:off x="7124700" y="219456"/>
            <a:ext cx="1743940" cy="1007364"/>
          </a:xfrm>
          <a:prstGeom prst="rect">
            <a:avLst/>
          </a:prstGeom>
          <a:noFill/>
          <a:ln>
            <a:noFill/>
          </a:ln>
        </p:spPr>
      </p:pic>
      <p:sp>
        <p:nvSpPr>
          <p:cNvPr id="121" name="Google Shape;121;p9"/>
          <p:cNvSpPr txBox="1">
            <a:spLocks noGrp="1"/>
          </p:cNvSpPr>
          <p:nvPr>
            <p:ph type="sldNum" idx="12"/>
          </p:nvPr>
        </p:nvSpPr>
        <p:spPr>
          <a:xfrm>
            <a:off x="8214994" y="6446122"/>
            <a:ext cx="259800" cy="196200"/>
          </a:xfrm>
          <a:prstGeom prst="rect">
            <a:avLst/>
          </a:prstGeom>
          <a:noFill/>
          <a:ln>
            <a:noFill/>
          </a:ln>
        </p:spPr>
        <p:txBody>
          <a:bodyPr spcFirstLastPara="1" wrap="square" lIns="0" tIns="0" rIns="0" bIns="0" anchor="t" anchorCtr="0">
            <a:spAutoFit/>
          </a:bodyPr>
          <a:lstStyle/>
          <a:p>
            <a:pPr marL="38100" lvl="0" indent="0" algn="l" rtl="0">
              <a:lnSpc>
                <a:spcPct val="118750"/>
              </a:lnSpc>
              <a:spcBef>
                <a:spcPts val="0"/>
              </a:spcBef>
              <a:spcAft>
                <a:spcPts val="0"/>
              </a:spcAft>
              <a:buSzPts val="1200"/>
              <a:buNone/>
            </a:pPr>
            <a:fld id="{00000000-1234-1234-1234-123412341234}" type="slidenum">
              <a:rPr lang="de-DE"/>
              <a:t>9</a:t>
            </a:fld>
            <a:endParaRPr/>
          </a:p>
        </p:txBody>
      </p:sp>
      <p:sp>
        <p:nvSpPr>
          <p:cNvPr id="122" name="Google Shape;122;p9"/>
          <p:cNvSpPr txBox="1"/>
          <p:nvPr/>
        </p:nvSpPr>
        <p:spPr>
          <a:xfrm>
            <a:off x="338000" y="6265000"/>
            <a:ext cx="3000000" cy="588600"/>
          </a:xfrm>
          <a:prstGeom prst="rect">
            <a:avLst/>
          </a:prstGeom>
          <a:noFill/>
          <a:ln>
            <a:noFill/>
          </a:ln>
        </p:spPr>
        <p:txBody>
          <a:bodyPr spcFirstLastPara="1" wrap="square" lIns="91425" tIns="91425" rIns="91425" bIns="91425" anchor="t" anchorCtr="0">
            <a:spAutoFit/>
          </a:bodyPr>
          <a:lstStyle/>
          <a:p>
            <a:pPr marL="12700" marR="0" lvl="0" indent="0" algn="l" rtl="0">
              <a:lnSpc>
                <a:spcPct val="118750"/>
              </a:lnSpc>
              <a:spcBef>
                <a:spcPts val="0"/>
              </a:spcBef>
              <a:spcAft>
                <a:spcPts val="0"/>
              </a:spcAft>
              <a:buClr>
                <a:schemeClr val="dk1"/>
              </a:buClr>
              <a:buSzPts val="1400"/>
              <a:buFont typeface="Arial"/>
              <a:buNone/>
            </a:pPr>
            <a:r>
              <a:rPr lang="de-DE" sz="1200" b="0" i="0" u="none" strike="noStrike" cap="none">
                <a:solidFill>
                  <a:srgbClr val="585858"/>
                </a:solidFill>
                <a:latin typeface="Arial"/>
                <a:ea typeface="Arial"/>
                <a:cs typeface="Arial"/>
                <a:sym typeface="Arial"/>
              </a:rPr>
              <a:t>Bericht für die Mitglieder November 2024</a:t>
            </a:r>
            <a:endParaRPr sz="1200" b="0" i="0" u="none" strike="noStrike" cap="none">
              <a:solidFill>
                <a:srgbClr val="585858"/>
              </a:solidFill>
              <a:latin typeface="Arial"/>
              <a:ea typeface="Arial"/>
              <a:cs typeface="Arial"/>
              <a:sym typeface="Arial"/>
            </a:endParaRPr>
          </a:p>
          <a:p>
            <a:pPr marL="12700" marR="0" lvl="0" indent="0" algn="l" rtl="0">
              <a:lnSpc>
                <a:spcPct val="118750"/>
              </a:lnSpc>
              <a:spcBef>
                <a:spcPts val="0"/>
              </a:spcBef>
              <a:spcAft>
                <a:spcPts val="0"/>
              </a:spcAft>
              <a:buClr>
                <a:srgbClr val="000000"/>
              </a:buClr>
              <a:buSzPts val="1200"/>
              <a:buFont typeface="Arial"/>
              <a:buNone/>
            </a:pPr>
            <a:endParaRPr sz="1200" b="0" i="0" u="none" strike="noStrike" cap="none">
              <a:solidFill>
                <a:srgbClr val="888888"/>
              </a:solidFill>
              <a:latin typeface="Arial"/>
              <a:ea typeface="Arial"/>
              <a:cs typeface="Arial"/>
              <a:sym typeface="Arial"/>
            </a:endParaRPr>
          </a:p>
        </p:txBody>
      </p:sp>
      <p:pic>
        <p:nvPicPr>
          <p:cNvPr id="123" name="Google Shape;123;p9" title="Diagramm"/>
          <p:cNvPicPr preferRelativeResize="0"/>
          <p:nvPr/>
        </p:nvPicPr>
        <p:blipFill rotWithShape="1">
          <a:blip r:embed="rId4">
            <a:alphaModFix/>
          </a:blip>
          <a:srcRect/>
          <a:stretch/>
        </p:blipFill>
        <p:spPr>
          <a:xfrm>
            <a:off x="438150" y="1457525"/>
            <a:ext cx="7935201" cy="4568663"/>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Sp="0">
  <p:cSld>
    <p:bg>
      <p:bgPr>
        <a:solidFill>
          <a:srgbClr val="D9D9D9"/>
        </a:solidFill>
        <a:effectLst/>
      </p:bgPr>
    </p:bg>
    <p:spTree>
      <p:nvGrpSpPr>
        <p:cNvPr id="1" name="Shape 127"/>
        <p:cNvGrpSpPr/>
        <p:nvPr/>
      </p:nvGrpSpPr>
      <p:grpSpPr>
        <a:xfrm>
          <a:off x="0" y="0"/>
          <a:ext cx="0" cy="0"/>
          <a:chOff x="0" y="0"/>
          <a:chExt cx="0" cy="0"/>
        </a:xfrm>
      </p:grpSpPr>
      <p:sp>
        <p:nvSpPr>
          <p:cNvPr id="128" name="Google Shape;128;g3a45eb06548_0_20"/>
          <p:cNvSpPr txBox="1">
            <a:spLocks noGrp="1"/>
          </p:cNvSpPr>
          <p:nvPr>
            <p:ph type="title"/>
          </p:nvPr>
        </p:nvSpPr>
        <p:spPr>
          <a:xfrm>
            <a:off x="690175" y="478350"/>
            <a:ext cx="6150900" cy="1121100"/>
          </a:xfrm>
          <a:prstGeom prst="rect">
            <a:avLst/>
          </a:prstGeom>
          <a:noFill/>
          <a:ln>
            <a:noFill/>
          </a:ln>
        </p:spPr>
        <p:txBody>
          <a:bodyPr spcFirstLastPara="1" wrap="square" lIns="0" tIns="12700" rIns="0" bIns="0" anchor="t" anchorCtr="0">
            <a:spAutoFit/>
          </a:bodyPr>
          <a:lstStyle/>
          <a:p>
            <a:pPr marL="12700" lvl="0" indent="0" algn="l" rtl="0">
              <a:lnSpc>
                <a:spcPct val="100000"/>
              </a:lnSpc>
              <a:spcBef>
                <a:spcPts val="0"/>
              </a:spcBef>
              <a:spcAft>
                <a:spcPts val="0"/>
              </a:spcAft>
              <a:buSzPts val="1400"/>
              <a:buNone/>
            </a:pPr>
            <a:r>
              <a:rPr lang="de-DE">
                <a:solidFill>
                  <a:srgbClr val="7E7E7E"/>
                </a:solidFill>
              </a:rPr>
              <a:t>Angebote die nicht in den Werkstätten stattfinden </a:t>
            </a:r>
            <a:endParaRPr/>
          </a:p>
        </p:txBody>
      </p:sp>
      <p:pic>
        <p:nvPicPr>
          <p:cNvPr id="129" name="Google Shape;129;g3a45eb06548_0_20"/>
          <p:cNvPicPr preferRelativeResize="0"/>
          <p:nvPr/>
        </p:nvPicPr>
        <p:blipFill rotWithShape="1">
          <a:blip r:embed="rId3">
            <a:alphaModFix/>
          </a:blip>
          <a:srcRect/>
          <a:stretch/>
        </p:blipFill>
        <p:spPr>
          <a:xfrm>
            <a:off x="7124700" y="219456"/>
            <a:ext cx="1743940" cy="1007364"/>
          </a:xfrm>
          <a:prstGeom prst="rect">
            <a:avLst/>
          </a:prstGeom>
          <a:noFill/>
          <a:ln>
            <a:noFill/>
          </a:ln>
        </p:spPr>
      </p:pic>
      <p:sp>
        <p:nvSpPr>
          <p:cNvPr id="130" name="Google Shape;130;g3a45eb06548_0_20"/>
          <p:cNvSpPr txBox="1">
            <a:spLocks noGrp="1"/>
          </p:cNvSpPr>
          <p:nvPr>
            <p:ph type="sldNum" idx="12"/>
          </p:nvPr>
        </p:nvSpPr>
        <p:spPr>
          <a:xfrm>
            <a:off x="8214994" y="6446122"/>
            <a:ext cx="259800" cy="184800"/>
          </a:xfrm>
          <a:prstGeom prst="rect">
            <a:avLst/>
          </a:prstGeom>
          <a:noFill/>
          <a:ln>
            <a:noFill/>
          </a:ln>
        </p:spPr>
        <p:txBody>
          <a:bodyPr spcFirstLastPara="1" wrap="square" lIns="0" tIns="0" rIns="0" bIns="0" anchor="t" anchorCtr="0">
            <a:spAutoFit/>
          </a:bodyPr>
          <a:lstStyle/>
          <a:p>
            <a:pPr marL="38100" lvl="0" indent="0" algn="l" rtl="0">
              <a:lnSpc>
                <a:spcPct val="118750"/>
              </a:lnSpc>
              <a:spcBef>
                <a:spcPts val="0"/>
              </a:spcBef>
              <a:spcAft>
                <a:spcPts val="0"/>
              </a:spcAft>
              <a:buSzPts val="1200"/>
              <a:buNone/>
            </a:pPr>
            <a:r>
              <a:rPr lang="de-DE"/>
              <a:t> </a:t>
            </a:r>
            <a:fld id="{00000000-1234-1234-1234-123412341234}" type="slidenum">
              <a:rPr lang="de-DE"/>
              <a:t>10</a:t>
            </a:fld>
            <a:endParaRPr/>
          </a:p>
        </p:txBody>
      </p:sp>
      <p:sp>
        <p:nvSpPr>
          <p:cNvPr id="131" name="Google Shape;131;g3a45eb06548_0_20"/>
          <p:cNvSpPr txBox="1"/>
          <p:nvPr/>
        </p:nvSpPr>
        <p:spPr>
          <a:xfrm>
            <a:off x="338000" y="6265000"/>
            <a:ext cx="3000000" cy="588600"/>
          </a:xfrm>
          <a:prstGeom prst="rect">
            <a:avLst/>
          </a:prstGeom>
          <a:noFill/>
          <a:ln>
            <a:noFill/>
          </a:ln>
        </p:spPr>
        <p:txBody>
          <a:bodyPr spcFirstLastPara="1" wrap="square" lIns="91425" tIns="91425" rIns="91425" bIns="91425" anchor="t" anchorCtr="0">
            <a:spAutoFit/>
          </a:bodyPr>
          <a:lstStyle/>
          <a:p>
            <a:pPr marL="12700" marR="0" lvl="0" indent="0" algn="l" rtl="0">
              <a:lnSpc>
                <a:spcPct val="118750"/>
              </a:lnSpc>
              <a:spcBef>
                <a:spcPts val="0"/>
              </a:spcBef>
              <a:spcAft>
                <a:spcPts val="0"/>
              </a:spcAft>
              <a:buClr>
                <a:schemeClr val="dk1"/>
              </a:buClr>
              <a:buSzPts val="1400"/>
              <a:buFont typeface="Arial"/>
              <a:buNone/>
            </a:pPr>
            <a:r>
              <a:rPr lang="de-DE" sz="1200" b="0" i="0" u="none" strike="noStrike" cap="none">
                <a:solidFill>
                  <a:srgbClr val="585858"/>
                </a:solidFill>
                <a:latin typeface="Arial"/>
                <a:ea typeface="Arial"/>
                <a:cs typeface="Arial"/>
                <a:sym typeface="Arial"/>
              </a:rPr>
              <a:t>Bericht für die Mitglieder November 2024</a:t>
            </a:r>
            <a:endParaRPr sz="1200" b="0" i="0" u="none" strike="noStrike" cap="none">
              <a:solidFill>
                <a:srgbClr val="585858"/>
              </a:solidFill>
              <a:latin typeface="Arial"/>
              <a:ea typeface="Arial"/>
              <a:cs typeface="Arial"/>
              <a:sym typeface="Arial"/>
            </a:endParaRPr>
          </a:p>
          <a:p>
            <a:pPr marL="12700" marR="0" lvl="0" indent="0" algn="l" rtl="0">
              <a:lnSpc>
                <a:spcPct val="118750"/>
              </a:lnSpc>
              <a:spcBef>
                <a:spcPts val="0"/>
              </a:spcBef>
              <a:spcAft>
                <a:spcPts val="0"/>
              </a:spcAft>
              <a:buClr>
                <a:srgbClr val="000000"/>
              </a:buClr>
              <a:buSzPts val="1200"/>
              <a:buFont typeface="Arial"/>
              <a:buNone/>
            </a:pPr>
            <a:endParaRPr sz="1200" b="0" i="0" u="none" strike="noStrike" cap="none">
              <a:solidFill>
                <a:srgbClr val="666666"/>
              </a:solidFill>
              <a:latin typeface="Arial"/>
              <a:ea typeface="Arial"/>
              <a:cs typeface="Arial"/>
              <a:sym typeface="Arial"/>
            </a:endParaRPr>
          </a:p>
        </p:txBody>
      </p:sp>
      <p:sp>
        <p:nvSpPr>
          <p:cNvPr id="132" name="Google Shape;132;g3a45eb06548_0_20"/>
          <p:cNvSpPr txBox="1"/>
          <p:nvPr/>
        </p:nvSpPr>
        <p:spPr>
          <a:xfrm>
            <a:off x="3367675" y="4886450"/>
            <a:ext cx="2216700" cy="4002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Calibri"/>
              <a:ea typeface="Calibri"/>
              <a:cs typeface="Calibri"/>
              <a:sym typeface="Calibri"/>
            </a:endParaRPr>
          </a:p>
        </p:txBody>
      </p:sp>
      <p:sp>
        <p:nvSpPr>
          <p:cNvPr id="133" name="Google Shape;133;g3a45eb06548_0_20"/>
          <p:cNvSpPr txBox="1"/>
          <p:nvPr/>
        </p:nvSpPr>
        <p:spPr>
          <a:xfrm>
            <a:off x="479100" y="1769084"/>
            <a:ext cx="8185800" cy="4554935"/>
          </a:xfrm>
          <a:prstGeom prst="rect">
            <a:avLst/>
          </a:prstGeom>
          <a:noFill/>
          <a:ln>
            <a:noFill/>
          </a:ln>
        </p:spPr>
        <p:txBody>
          <a:bodyPr spcFirstLastPara="1" wrap="square" lIns="91425" tIns="91425" rIns="91425" bIns="91425" anchor="t" anchorCtr="0">
            <a:spAutoFit/>
          </a:bodyPr>
          <a:lstStyle/>
          <a:p>
            <a:pPr marL="257175" marR="0" lvl="0" indent="0" algn="l" rtl="0">
              <a:lnSpc>
                <a:spcPct val="116250"/>
              </a:lnSpc>
              <a:spcBef>
                <a:spcPts val="0"/>
              </a:spcBef>
              <a:spcAft>
                <a:spcPts val="0"/>
              </a:spcAft>
              <a:buClr>
                <a:schemeClr val="dk1"/>
              </a:buClr>
              <a:buSzPts val="1100"/>
              <a:buFont typeface="Arial"/>
              <a:buNone/>
            </a:pPr>
            <a:r>
              <a:rPr lang="de-DE" sz="1800" b="1" i="0" u="none" strike="noStrike" cap="none">
                <a:solidFill>
                  <a:schemeClr val="dk1"/>
                </a:solidFill>
                <a:latin typeface="Calibri"/>
                <a:ea typeface="Calibri"/>
                <a:cs typeface="Calibri"/>
                <a:sym typeface="Calibri"/>
              </a:rPr>
              <a:t>TEAM</a:t>
            </a:r>
            <a:endParaRPr sz="1800" b="1" i="0" u="none" strike="noStrike" cap="none">
              <a:solidFill>
                <a:schemeClr val="dk1"/>
              </a:solidFill>
              <a:latin typeface="Calibri"/>
              <a:ea typeface="Calibri"/>
              <a:cs typeface="Calibri"/>
              <a:sym typeface="Calibri"/>
            </a:endParaRPr>
          </a:p>
          <a:p>
            <a:pPr marL="257175" marR="0" lvl="0" indent="-257175" algn="l" rtl="0">
              <a:lnSpc>
                <a:spcPct val="116250"/>
              </a:lnSpc>
              <a:spcBef>
                <a:spcPts val="0"/>
              </a:spcBef>
              <a:spcAft>
                <a:spcPts val="0"/>
              </a:spcAft>
              <a:buClr>
                <a:schemeClr val="dk1"/>
              </a:buClr>
              <a:buSzPts val="2300"/>
              <a:buFont typeface="Arial"/>
              <a:buChar char="-"/>
            </a:pPr>
            <a:r>
              <a:rPr lang="de-DE" sz="2300" b="0" i="0" u="none" strike="noStrike" cap="none">
                <a:solidFill>
                  <a:schemeClr val="dk1"/>
                </a:solidFill>
                <a:latin typeface="Calibri"/>
                <a:ea typeface="Calibri"/>
                <a:cs typeface="Calibri"/>
                <a:sym typeface="Calibri"/>
              </a:rPr>
              <a:t>Wöchentliches Team</a:t>
            </a:r>
            <a:endParaRPr sz="2300" b="0" i="0" u="none" strike="noStrike" cap="none">
              <a:solidFill>
                <a:schemeClr val="dk1"/>
              </a:solidFill>
              <a:latin typeface="Calibri"/>
              <a:ea typeface="Calibri"/>
              <a:cs typeface="Calibri"/>
              <a:sym typeface="Calibri"/>
            </a:endParaRPr>
          </a:p>
          <a:p>
            <a:pPr marL="257175" marR="0" lvl="0" indent="-257175" algn="l" rtl="0">
              <a:lnSpc>
                <a:spcPct val="116250"/>
              </a:lnSpc>
              <a:spcBef>
                <a:spcPts val="0"/>
              </a:spcBef>
              <a:spcAft>
                <a:spcPts val="0"/>
              </a:spcAft>
              <a:buClr>
                <a:schemeClr val="dk1"/>
              </a:buClr>
              <a:buSzPts val="2300"/>
              <a:buFont typeface="Arial"/>
              <a:buChar char="-"/>
            </a:pPr>
            <a:r>
              <a:rPr lang="de-DE" sz="2300" b="0" i="0" u="none" strike="noStrike" cap="none">
                <a:solidFill>
                  <a:schemeClr val="dk1"/>
                </a:solidFill>
                <a:latin typeface="Calibri"/>
                <a:ea typeface="Calibri"/>
                <a:cs typeface="Calibri"/>
                <a:sym typeface="Calibri"/>
              </a:rPr>
              <a:t>Team Sonntag mit Weißwürsten und Vegetarischem</a:t>
            </a:r>
            <a:endParaRPr sz="2300" b="0" i="0" u="none" strike="noStrike" cap="none">
              <a:solidFill>
                <a:schemeClr val="dk1"/>
              </a:solidFill>
              <a:latin typeface="Calibri"/>
              <a:ea typeface="Calibri"/>
              <a:cs typeface="Calibri"/>
              <a:sym typeface="Calibri"/>
            </a:endParaRPr>
          </a:p>
          <a:p>
            <a:pPr marL="257175" marR="0" lvl="0" indent="-257175" algn="l" rtl="0">
              <a:lnSpc>
                <a:spcPct val="116250"/>
              </a:lnSpc>
              <a:spcBef>
                <a:spcPts val="0"/>
              </a:spcBef>
              <a:spcAft>
                <a:spcPts val="0"/>
              </a:spcAft>
              <a:buClr>
                <a:schemeClr val="dk1"/>
              </a:buClr>
              <a:buSzPts val="2300"/>
              <a:buFont typeface="Arial"/>
              <a:buChar char="-"/>
            </a:pPr>
            <a:r>
              <a:rPr lang="de-DE" sz="2300" b="0" i="0" u="none" strike="noStrike" cap="none">
                <a:solidFill>
                  <a:schemeClr val="dk1"/>
                </a:solidFill>
                <a:latin typeface="Calibri"/>
                <a:ea typeface="Calibri"/>
                <a:cs typeface="Calibri"/>
                <a:sym typeface="Calibri"/>
              </a:rPr>
              <a:t>Erste-Hilfe-Kurs</a:t>
            </a:r>
            <a:endParaRPr sz="2300" b="0" i="0" u="none" strike="noStrike" cap="none">
              <a:solidFill>
                <a:schemeClr val="dk1"/>
              </a:solidFill>
              <a:latin typeface="Calibri"/>
              <a:ea typeface="Calibri"/>
              <a:cs typeface="Calibri"/>
              <a:sym typeface="Calibri"/>
            </a:endParaRPr>
          </a:p>
          <a:p>
            <a:pPr marL="257175" marR="0" lvl="0" indent="-257175" algn="l" rtl="0">
              <a:lnSpc>
                <a:spcPct val="100000"/>
              </a:lnSpc>
              <a:spcBef>
                <a:spcPts val="0"/>
              </a:spcBef>
              <a:spcAft>
                <a:spcPts val="0"/>
              </a:spcAft>
              <a:buClr>
                <a:schemeClr val="dk1"/>
              </a:buClr>
              <a:buSzPts val="2300"/>
              <a:buFont typeface="Arial"/>
              <a:buChar char="-"/>
            </a:pPr>
            <a:r>
              <a:rPr lang="de-DE" sz="2300" b="0" i="0" u="none" strike="noStrike" cap="none">
                <a:solidFill>
                  <a:schemeClr val="dk1"/>
                </a:solidFill>
                <a:latin typeface="Calibri"/>
                <a:ea typeface="Calibri"/>
                <a:cs typeface="Calibri"/>
                <a:sym typeface="Calibri"/>
              </a:rPr>
              <a:t>HEi Ausflug Schäftlarn</a:t>
            </a:r>
            <a:endParaRPr sz="2300" b="0" i="0" u="none" strike="noStrike" cap="none">
              <a:solidFill>
                <a:schemeClr val="dk1"/>
              </a:solidFill>
              <a:latin typeface="Calibri"/>
              <a:ea typeface="Calibri"/>
              <a:cs typeface="Calibri"/>
              <a:sym typeface="Calibri"/>
            </a:endParaRPr>
          </a:p>
          <a:p>
            <a:pPr marL="257175" marR="0" lvl="0" indent="-257175" algn="l" rtl="0">
              <a:lnSpc>
                <a:spcPct val="116250"/>
              </a:lnSpc>
              <a:spcBef>
                <a:spcPts val="0"/>
              </a:spcBef>
              <a:spcAft>
                <a:spcPts val="0"/>
              </a:spcAft>
              <a:buClr>
                <a:schemeClr val="dk1"/>
              </a:buClr>
              <a:buSzPts val="2300"/>
              <a:buFont typeface="Arial"/>
              <a:buChar char="-"/>
            </a:pPr>
            <a:r>
              <a:rPr lang="de-DE" sz="2300" b="0" i="0" u="none" strike="noStrike" cap="none">
                <a:solidFill>
                  <a:schemeClr val="dk1"/>
                </a:solidFill>
                <a:latin typeface="Calibri"/>
                <a:ea typeface="Calibri"/>
                <a:cs typeface="Calibri"/>
                <a:sym typeface="Calibri"/>
              </a:rPr>
              <a:t>Fortbildung “Zivilcourage und Selbstreflexion”</a:t>
            </a:r>
            <a:endParaRPr sz="2300" b="0" i="0" u="none" strike="noStrike" cap="none">
              <a:solidFill>
                <a:schemeClr val="dk1"/>
              </a:solidFill>
              <a:latin typeface="Calibri"/>
              <a:ea typeface="Calibri"/>
              <a:cs typeface="Calibri"/>
              <a:sym typeface="Calibri"/>
            </a:endParaRPr>
          </a:p>
          <a:p>
            <a:pPr marL="257175" marR="0" lvl="0" indent="-257175" algn="l" rtl="0">
              <a:lnSpc>
                <a:spcPct val="116250"/>
              </a:lnSpc>
              <a:spcBef>
                <a:spcPts val="0"/>
              </a:spcBef>
              <a:spcAft>
                <a:spcPts val="0"/>
              </a:spcAft>
              <a:buClr>
                <a:schemeClr val="dk1"/>
              </a:buClr>
              <a:buSzPts val="2300"/>
              <a:buFont typeface="Arial"/>
              <a:buChar char="-"/>
            </a:pPr>
            <a:r>
              <a:rPr lang="de-DE" sz="2300" b="0" i="0" u="none" strike="noStrike" cap="none">
                <a:solidFill>
                  <a:schemeClr val="dk1"/>
                </a:solidFill>
                <a:latin typeface="Calibri"/>
                <a:ea typeface="Calibri"/>
                <a:cs typeface="Calibri"/>
                <a:sym typeface="Calibri"/>
              </a:rPr>
              <a:t>Treffen mit Fachteams</a:t>
            </a:r>
            <a:endParaRPr sz="2300" b="0" i="0" u="none" strike="noStrike" cap="none">
              <a:solidFill>
                <a:schemeClr val="dk1"/>
              </a:solidFill>
              <a:latin typeface="Calibri"/>
              <a:ea typeface="Calibri"/>
              <a:cs typeface="Calibri"/>
              <a:sym typeface="Calibri"/>
            </a:endParaRPr>
          </a:p>
          <a:p>
            <a:pPr marL="257175" marR="0" lvl="0" indent="-257175" algn="l" rtl="0">
              <a:lnSpc>
                <a:spcPct val="116250"/>
              </a:lnSpc>
              <a:spcBef>
                <a:spcPts val="0"/>
              </a:spcBef>
              <a:spcAft>
                <a:spcPts val="0"/>
              </a:spcAft>
              <a:buClr>
                <a:schemeClr val="dk1"/>
              </a:buClr>
              <a:buSzPts val="2300"/>
              <a:buFont typeface="Arial"/>
              <a:buChar char="-"/>
            </a:pPr>
            <a:r>
              <a:rPr lang="de-DE" sz="2300" b="0" i="0" u="none" strike="noStrike" cap="none">
                <a:solidFill>
                  <a:schemeClr val="dk1"/>
                </a:solidFill>
                <a:latin typeface="Calibri"/>
                <a:ea typeface="Calibri"/>
                <a:cs typeface="Calibri"/>
                <a:sym typeface="Calibri"/>
              </a:rPr>
              <a:t>Interne Weihnachtsfeier</a:t>
            </a:r>
            <a:endParaRPr sz="2300" b="0" i="0" u="none" strike="noStrike" cap="none">
              <a:solidFill>
                <a:schemeClr val="dk1"/>
              </a:solidFill>
              <a:latin typeface="Calibri"/>
              <a:ea typeface="Calibri"/>
              <a:cs typeface="Calibri"/>
              <a:sym typeface="Calibri"/>
            </a:endParaRPr>
          </a:p>
          <a:p>
            <a:pPr marL="257175" marR="0" lvl="0" indent="-257175" algn="l" rtl="0">
              <a:lnSpc>
                <a:spcPct val="116250"/>
              </a:lnSpc>
              <a:spcBef>
                <a:spcPts val="0"/>
              </a:spcBef>
              <a:spcAft>
                <a:spcPts val="0"/>
              </a:spcAft>
              <a:buClr>
                <a:schemeClr val="dk1"/>
              </a:buClr>
              <a:buSzPts val="2300"/>
              <a:buFont typeface="Arial"/>
              <a:buChar char="-"/>
            </a:pPr>
            <a:r>
              <a:rPr lang="de-DE" sz="2300" b="0" i="0" u="none" strike="noStrike" cap="none">
                <a:solidFill>
                  <a:schemeClr val="dk1"/>
                </a:solidFill>
                <a:latin typeface="Calibri"/>
                <a:ea typeface="Calibri"/>
                <a:cs typeface="Calibri"/>
                <a:sym typeface="Calibri"/>
              </a:rPr>
              <a:t>Praktikantenbetreuung</a:t>
            </a:r>
            <a:endParaRPr sz="2300" b="0" i="0" u="none" strike="noStrike" cap="none">
              <a:solidFill>
                <a:schemeClr val="dk1"/>
              </a:solidFill>
              <a:latin typeface="Calibri"/>
              <a:ea typeface="Calibri"/>
              <a:cs typeface="Calibri"/>
              <a:sym typeface="Calibri"/>
            </a:endParaRPr>
          </a:p>
          <a:p>
            <a:pPr marL="257175" marR="0" lvl="0" indent="-257175" algn="l" rtl="0">
              <a:lnSpc>
                <a:spcPct val="116250"/>
              </a:lnSpc>
              <a:spcBef>
                <a:spcPts val="0"/>
              </a:spcBef>
              <a:spcAft>
                <a:spcPts val="0"/>
              </a:spcAft>
              <a:buClr>
                <a:schemeClr val="dk1"/>
              </a:buClr>
              <a:buSzPts val="2300"/>
              <a:buFont typeface="Arial"/>
              <a:buChar char="-"/>
            </a:pPr>
            <a:r>
              <a:rPr lang="de-DE" sz="2300" b="0" i="0" u="none" strike="noStrike" cap="none">
                <a:solidFill>
                  <a:schemeClr val="dk1"/>
                </a:solidFill>
                <a:latin typeface="Calibri"/>
                <a:ea typeface="Calibri"/>
                <a:cs typeface="Calibri"/>
                <a:sym typeface="Calibri"/>
              </a:rPr>
              <a:t>Bufdi Begleitung</a:t>
            </a:r>
            <a:endParaRPr sz="2300" b="0" i="0" u="none" strike="noStrike" cap="none">
              <a:solidFill>
                <a:schemeClr val="dk1"/>
              </a:solidFill>
              <a:latin typeface="Calibri"/>
              <a:ea typeface="Calibri"/>
              <a:cs typeface="Calibri"/>
              <a:sym typeface="Calibri"/>
            </a:endParaRPr>
          </a:p>
          <a:p>
            <a:pPr marL="257175" marR="0" lvl="0" indent="-257175" algn="l" rtl="0">
              <a:lnSpc>
                <a:spcPct val="116250"/>
              </a:lnSpc>
              <a:spcBef>
                <a:spcPts val="0"/>
              </a:spcBef>
              <a:spcAft>
                <a:spcPts val="0"/>
              </a:spcAft>
              <a:buClr>
                <a:schemeClr val="dk1"/>
              </a:buClr>
              <a:buSzPts val="2300"/>
              <a:buFont typeface="Arial"/>
              <a:buChar char="-"/>
            </a:pPr>
            <a:r>
              <a:rPr lang="de-DE" sz="2300" b="0" i="0" u="none" strike="noStrike" cap="none">
                <a:solidFill>
                  <a:schemeClr val="dk1"/>
                </a:solidFill>
                <a:latin typeface="Calibri"/>
                <a:ea typeface="Calibri"/>
                <a:cs typeface="Calibri"/>
                <a:sym typeface="Calibri"/>
              </a:rPr>
              <a:t>AGH und Tam Begleitung</a:t>
            </a:r>
            <a:endParaRPr sz="4000" b="0" i="0" u="none" strike="noStrike" cap="none">
              <a:solidFill>
                <a:schemeClr val="dk1"/>
              </a:solidFill>
              <a:latin typeface="Calibri"/>
              <a:ea typeface="Calibri"/>
              <a:cs typeface="Calibri"/>
              <a:sym typeface="Calibri"/>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MasterSp="0">
  <p:cSld>
    <p:bg>
      <p:bgPr>
        <a:solidFill>
          <a:srgbClr val="D9D9D9"/>
        </a:solidFill>
        <a:effectLst/>
      </p:bgPr>
    </p:bg>
    <p:spTree>
      <p:nvGrpSpPr>
        <p:cNvPr id="1" name="Shape 137"/>
        <p:cNvGrpSpPr/>
        <p:nvPr/>
      </p:nvGrpSpPr>
      <p:grpSpPr>
        <a:xfrm>
          <a:off x="0" y="0"/>
          <a:ext cx="0" cy="0"/>
          <a:chOff x="0" y="0"/>
          <a:chExt cx="0" cy="0"/>
        </a:xfrm>
      </p:grpSpPr>
      <p:sp>
        <p:nvSpPr>
          <p:cNvPr id="138" name="Google Shape;138;g3a45eb06548_0_29"/>
          <p:cNvSpPr txBox="1">
            <a:spLocks noGrp="1"/>
          </p:cNvSpPr>
          <p:nvPr>
            <p:ph type="title"/>
          </p:nvPr>
        </p:nvSpPr>
        <p:spPr>
          <a:xfrm>
            <a:off x="690175" y="478350"/>
            <a:ext cx="6150900" cy="1121100"/>
          </a:xfrm>
          <a:prstGeom prst="rect">
            <a:avLst/>
          </a:prstGeom>
          <a:noFill/>
          <a:ln>
            <a:noFill/>
          </a:ln>
        </p:spPr>
        <p:txBody>
          <a:bodyPr spcFirstLastPara="1" wrap="square" lIns="0" tIns="12700" rIns="0" bIns="0" anchor="t" anchorCtr="0">
            <a:spAutoFit/>
          </a:bodyPr>
          <a:lstStyle/>
          <a:p>
            <a:pPr marL="12700" lvl="0" indent="0" algn="l" rtl="0">
              <a:lnSpc>
                <a:spcPct val="100000"/>
              </a:lnSpc>
              <a:spcBef>
                <a:spcPts val="0"/>
              </a:spcBef>
              <a:spcAft>
                <a:spcPts val="0"/>
              </a:spcAft>
              <a:buSzPts val="1400"/>
              <a:buNone/>
            </a:pPr>
            <a:r>
              <a:rPr lang="de-DE">
                <a:solidFill>
                  <a:srgbClr val="7E7E7E"/>
                </a:solidFill>
              </a:rPr>
              <a:t>Angebote die nicht in den Werkstätten stattfinden </a:t>
            </a:r>
            <a:endParaRPr/>
          </a:p>
        </p:txBody>
      </p:sp>
      <p:pic>
        <p:nvPicPr>
          <p:cNvPr id="139" name="Google Shape;139;g3a45eb06548_0_29"/>
          <p:cNvPicPr preferRelativeResize="0"/>
          <p:nvPr/>
        </p:nvPicPr>
        <p:blipFill rotWithShape="1">
          <a:blip r:embed="rId3">
            <a:alphaModFix/>
          </a:blip>
          <a:srcRect/>
          <a:stretch/>
        </p:blipFill>
        <p:spPr>
          <a:xfrm>
            <a:off x="7124700" y="219456"/>
            <a:ext cx="1743940" cy="1007364"/>
          </a:xfrm>
          <a:prstGeom prst="rect">
            <a:avLst/>
          </a:prstGeom>
          <a:noFill/>
          <a:ln>
            <a:noFill/>
          </a:ln>
        </p:spPr>
      </p:pic>
      <p:sp>
        <p:nvSpPr>
          <p:cNvPr id="140" name="Google Shape;140;g3a45eb06548_0_29"/>
          <p:cNvSpPr txBox="1">
            <a:spLocks noGrp="1"/>
          </p:cNvSpPr>
          <p:nvPr>
            <p:ph type="sldNum" idx="12"/>
          </p:nvPr>
        </p:nvSpPr>
        <p:spPr>
          <a:xfrm>
            <a:off x="8214994" y="6446122"/>
            <a:ext cx="259800" cy="184800"/>
          </a:xfrm>
          <a:prstGeom prst="rect">
            <a:avLst/>
          </a:prstGeom>
          <a:noFill/>
          <a:ln>
            <a:noFill/>
          </a:ln>
        </p:spPr>
        <p:txBody>
          <a:bodyPr spcFirstLastPara="1" wrap="square" lIns="0" tIns="0" rIns="0" bIns="0" anchor="t" anchorCtr="0">
            <a:spAutoFit/>
          </a:bodyPr>
          <a:lstStyle/>
          <a:p>
            <a:pPr marL="38100" lvl="0" indent="0" algn="l" rtl="0">
              <a:lnSpc>
                <a:spcPct val="118750"/>
              </a:lnSpc>
              <a:spcBef>
                <a:spcPts val="0"/>
              </a:spcBef>
              <a:spcAft>
                <a:spcPts val="0"/>
              </a:spcAft>
              <a:buSzPts val="1200"/>
              <a:buNone/>
            </a:pPr>
            <a:r>
              <a:rPr lang="de-DE"/>
              <a:t> </a:t>
            </a:r>
            <a:fld id="{00000000-1234-1234-1234-123412341234}" type="slidenum">
              <a:rPr lang="de-DE"/>
              <a:t>11</a:t>
            </a:fld>
            <a:endParaRPr/>
          </a:p>
        </p:txBody>
      </p:sp>
      <p:sp>
        <p:nvSpPr>
          <p:cNvPr id="141" name="Google Shape;141;g3a45eb06548_0_29"/>
          <p:cNvSpPr txBox="1"/>
          <p:nvPr/>
        </p:nvSpPr>
        <p:spPr>
          <a:xfrm>
            <a:off x="338000" y="6265000"/>
            <a:ext cx="3000000" cy="588600"/>
          </a:xfrm>
          <a:prstGeom prst="rect">
            <a:avLst/>
          </a:prstGeom>
          <a:noFill/>
          <a:ln>
            <a:noFill/>
          </a:ln>
        </p:spPr>
        <p:txBody>
          <a:bodyPr spcFirstLastPara="1" wrap="square" lIns="91425" tIns="91425" rIns="91425" bIns="91425" anchor="t" anchorCtr="0">
            <a:spAutoFit/>
          </a:bodyPr>
          <a:lstStyle/>
          <a:p>
            <a:pPr marL="12700" marR="0" lvl="0" indent="0" algn="l" rtl="0">
              <a:lnSpc>
                <a:spcPct val="118750"/>
              </a:lnSpc>
              <a:spcBef>
                <a:spcPts val="0"/>
              </a:spcBef>
              <a:spcAft>
                <a:spcPts val="0"/>
              </a:spcAft>
              <a:buClr>
                <a:schemeClr val="dk1"/>
              </a:buClr>
              <a:buSzPts val="1400"/>
              <a:buFont typeface="Arial"/>
              <a:buNone/>
            </a:pPr>
            <a:r>
              <a:rPr lang="de-DE" sz="1200" b="0" i="0" u="none" strike="noStrike" cap="none">
                <a:solidFill>
                  <a:srgbClr val="585858"/>
                </a:solidFill>
                <a:latin typeface="Arial"/>
                <a:ea typeface="Arial"/>
                <a:cs typeface="Arial"/>
                <a:sym typeface="Arial"/>
              </a:rPr>
              <a:t>Bericht für die Mitglieder November 2024</a:t>
            </a:r>
            <a:endParaRPr sz="1200" b="0" i="0" u="none" strike="noStrike" cap="none">
              <a:solidFill>
                <a:srgbClr val="585858"/>
              </a:solidFill>
              <a:latin typeface="Arial"/>
              <a:ea typeface="Arial"/>
              <a:cs typeface="Arial"/>
              <a:sym typeface="Arial"/>
            </a:endParaRPr>
          </a:p>
          <a:p>
            <a:pPr marL="12700" marR="0" lvl="0" indent="0" algn="l" rtl="0">
              <a:lnSpc>
                <a:spcPct val="118750"/>
              </a:lnSpc>
              <a:spcBef>
                <a:spcPts val="0"/>
              </a:spcBef>
              <a:spcAft>
                <a:spcPts val="0"/>
              </a:spcAft>
              <a:buClr>
                <a:srgbClr val="000000"/>
              </a:buClr>
              <a:buSzPts val="1200"/>
              <a:buFont typeface="Arial"/>
              <a:buNone/>
            </a:pPr>
            <a:endParaRPr sz="1200" b="0" i="0" u="none" strike="noStrike" cap="none">
              <a:solidFill>
                <a:srgbClr val="666666"/>
              </a:solidFill>
              <a:latin typeface="Arial"/>
              <a:ea typeface="Arial"/>
              <a:cs typeface="Arial"/>
              <a:sym typeface="Arial"/>
            </a:endParaRPr>
          </a:p>
        </p:txBody>
      </p:sp>
      <p:sp>
        <p:nvSpPr>
          <p:cNvPr id="142" name="Google Shape;142;g3a45eb06548_0_29"/>
          <p:cNvSpPr txBox="1"/>
          <p:nvPr/>
        </p:nvSpPr>
        <p:spPr>
          <a:xfrm>
            <a:off x="3367675" y="4886450"/>
            <a:ext cx="2216700" cy="4002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Calibri"/>
              <a:ea typeface="Calibri"/>
              <a:cs typeface="Calibri"/>
              <a:sym typeface="Calibri"/>
            </a:endParaRPr>
          </a:p>
        </p:txBody>
      </p:sp>
      <p:sp>
        <p:nvSpPr>
          <p:cNvPr id="143" name="Google Shape;143;g3a45eb06548_0_29"/>
          <p:cNvSpPr txBox="1"/>
          <p:nvPr/>
        </p:nvSpPr>
        <p:spPr>
          <a:xfrm>
            <a:off x="479100" y="1769084"/>
            <a:ext cx="8185800" cy="4359000"/>
          </a:xfrm>
          <a:prstGeom prst="rect">
            <a:avLst/>
          </a:prstGeom>
          <a:noFill/>
          <a:ln>
            <a:noFill/>
          </a:ln>
        </p:spPr>
        <p:txBody>
          <a:bodyPr spcFirstLastPara="1" wrap="square" lIns="91425" tIns="91425" rIns="91425" bIns="91425" anchor="t" anchorCtr="0">
            <a:spAutoFit/>
          </a:bodyPr>
          <a:lstStyle/>
          <a:p>
            <a:pPr marL="257175" marR="0" lvl="0" indent="0" algn="l" rtl="0">
              <a:lnSpc>
                <a:spcPct val="116250"/>
              </a:lnSpc>
              <a:spcBef>
                <a:spcPts val="0"/>
              </a:spcBef>
              <a:spcAft>
                <a:spcPts val="0"/>
              </a:spcAft>
              <a:buClr>
                <a:srgbClr val="000000"/>
              </a:buClr>
              <a:buSzPts val="2400"/>
              <a:buFont typeface="Arial"/>
              <a:buNone/>
            </a:pPr>
            <a:r>
              <a:rPr lang="de-DE" sz="2400" b="1" i="0" u="none" strike="noStrike" cap="none">
                <a:solidFill>
                  <a:schemeClr val="dk1"/>
                </a:solidFill>
                <a:latin typeface="Calibri"/>
                <a:ea typeface="Calibri"/>
                <a:cs typeface="Calibri"/>
                <a:sym typeface="Calibri"/>
              </a:rPr>
              <a:t>VERANSTALTUNGEN</a:t>
            </a:r>
            <a:endParaRPr sz="2400" b="1" i="0" u="none" strike="noStrike" cap="none">
              <a:solidFill>
                <a:schemeClr val="dk1"/>
              </a:solidFill>
              <a:latin typeface="Calibri"/>
              <a:ea typeface="Calibri"/>
              <a:cs typeface="Calibri"/>
              <a:sym typeface="Calibri"/>
            </a:endParaRPr>
          </a:p>
          <a:p>
            <a:pPr marL="257175" marR="0" lvl="0" indent="-257175" algn="l" rtl="0">
              <a:lnSpc>
                <a:spcPct val="116250"/>
              </a:lnSpc>
              <a:spcBef>
                <a:spcPts val="0"/>
              </a:spcBef>
              <a:spcAft>
                <a:spcPts val="0"/>
              </a:spcAft>
              <a:buClr>
                <a:schemeClr val="dk1"/>
              </a:buClr>
              <a:buSzPts val="2400"/>
              <a:buFont typeface="Arial"/>
              <a:buChar char="-"/>
            </a:pPr>
            <a:r>
              <a:rPr lang="de-DE" sz="2400" b="0" i="0" u="none" strike="noStrike" cap="none">
                <a:solidFill>
                  <a:schemeClr val="dk1"/>
                </a:solidFill>
                <a:latin typeface="Calibri"/>
                <a:ea typeface="Calibri"/>
                <a:cs typeface="Calibri"/>
                <a:sym typeface="Calibri"/>
              </a:rPr>
              <a:t>Patrizia Meißner</a:t>
            </a:r>
            <a:endParaRPr sz="2400" b="0" i="0" u="none" strike="noStrike" cap="none">
              <a:solidFill>
                <a:schemeClr val="dk1"/>
              </a:solidFill>
              <a:latin typeface="Calibri"/>
              <a:ea typeface="Calibri"/>
              <a:cs typeface="Calibri"/>
              <a:sym typeface="Calibri"/>
            </a:endParaRPr>
          </a:p>
          <a:p>
            <a:pPr marL="257175" marR="0" lvl="0" indent="-257175" algn="l" rtl="0">
              <a:lnSpc>
                <a:spcPct val="116250"/>
              </a:lnSpc>
              <a:spcBef>
                <a:spcPts val="0"/>
              </a:spcBef>
              <a:spcAft>
                <a:spcPts val="0"/>
              </a:spcAft>
              <a:buClr>
                <a:schemeClr val="dk1"/>
              </a:buClr>
              <a:buSzPts val="2400"/>
              <a:buFont typeface="Arial"/>
              <a:buChar char="-"/>
            </a:pPr>
            <a:r>
              <a:rPr lang="de-DE" sz="2400" b="0" i="0" u="none" strike="noStrike" cap="none">
                <a:solidFill>
                  <a:schemeClr val="dk1"/>
                </a:solidFill>
                <a:latin typeface="Calibri"/>
                <a:ea typeface="Calibri"/>
                <a:cs typeface="Calibri"/>
                <a:sym typeface="Calibri"/>
              </a:rPr>
              <a:t>Ausstellung Stickbee</a:t>
            </a:r>
            <a:endParaRPr sz="2400" b="0" i="0" u="none" strike="noStrike" cap="none">
              <a:solidFill>
                <a:schemeClr val="dk1"/>
              </a:solidFill>
              <a:latin typeface="Calibri"/>
              <a:ea typeface="Calibri"/>
              <a:cs typeface="Calibri"/>
              <a:sym typeface="Calibri"/>
            </a:endParaRPr>
          </a:p>
          <a:p>
            <a:pPr marL="257175" marR="0" lvl="0" indent="-257175" algn="l" rtl="0">
              <a:lnSpc>
                <a:spcPct val="100000"/>
              </a:lnSpc>
              <a:spcBef>
                <a:spcPts val="0"/>
              </a:spcBef>
              <a:spcAft>
                <a:spcPts val="0"/>
              </a:spcAft>
              <a:buClr>
                <a:schemeClr val="dk1"/>
              </a:buClr>
              <a:buSzPts val="2400"/>
              <a:buFont typeface="Arial"/>
              <a:buChar char="-"/>
            </a:pPr>
            <a:r>
              <a:rPr lang="de-DE" sz="2400" b="0" i="0" u="none" strike="noStrike" cap="none">
                <a:solidFill>
                  <a:schemeClr val="dk1"/>
                </a:solidFill>
                <a:latin typeface="Calibri"/>
                <a:ea typeface="Calibri"/>
                <a:cs typeface="Calibri"/>
                <a:sym typeface="Calibri"/>
              </a:rPr>
              <a:t>Ausstellung Johannes Petrus Lehner</a:t>
            </a:r>
            <a:endParaRPr sz="2400" b="0" i="0" u="none" strike="noStrike" cap="none">
              <a:solidFill>
                <a:schemeClr val="dk1"/>
              </a:solidFill>
              <a:latin typeface="Calibri"/>
              <a:ea typeface="Calibri"/>
              <a:cs typeface="Calibri"/>
              <a:sym typeface="Calibri"/>
            </a:endParaRPr>
          </a:p>
          <a:p>
            <a:pPr marL="257175" marR="0" lvl="0" indent="-257175" algn="l" rtl="0">
              <a:lnSpc>
                <a:spcPct val="116250"/>
              </a:lnSpc>
              <a:spcBef>
                <a:spcPts val="0"/>
              </a:spcBef>
              <a:spcAft>
                <a:spcPts val="0"/>
              </a:spcAft>
              <a:buClr>
                <a:schemeClr val="dk1"/>
              </a:buClr>
              <a:buSzPts val="2400"/>
              <a:buFont typeface="Arial"/>
              <a:buChar char="-"/>
            </a:pPr>
            <a:r>
              <a:rPr lang="de-DE" sz="2400" b="0" i="0" u="none" strike="noStrike" cap="none">
                <a:solidFill>
                  <a:schemeClr val="dk1"/>
                </a:solidFill>
                <a:latin typeface="Calibri"/>
                <a:ea typeface="Calibri"/>
                <a:cs typeface="Calibri"/>
                <a:sym typeface="Calibri"/>
              </a:rPr>
              <a:t>Ausstellung Werner Resch</a:t>
            </a:r>
            <a:endParaRPr sz="2400" b="0" i="0" u="none" strike="noStrike" cap="none">
              <a:solidFill>
                <a:schemeClr val="dk1"/>
              </a:solidFill>
              <a:latin typeface="Calibri"/>
              <a:ea typeface="Calibri"/>
              <a:cs typeface="Calibri"/>
              <a:sym typeface="Calibri"/>
            </a:endParaRPr>
          </a:p>
          <a:p>
            <a:pPr marL="257175" marR="0" lvl="0" indent="-257175" algn="l" rtl="0">
              <a:lnSpc>
                <a:spcPct val="116250"/>
              </a:lnSpc>
              <a:spcBef>
                <a:spcPts val="0"/>
              </a:spcBef>
              <a:spcAft>
                <a:spcPts val="0"/>
              </a:spcAft>
              <a:buClr>
                <a:schemeClr val="dk1"/>
              </a:buClr>
              <a:buSzPts val="2400"/>
              <a:buFont typeface="Arial"/>
              <a:buChar char="-"/>
            </a:pPr>
            <a:r>
              <a:rPr lang="de-DE" sz="2400" b="0" i="0" u="none" strike="noStrike" cap="none">
                <a:solidFill>
                  <a:schemeClr val="dk1"/>
                </a:solidFill>
                <a:latin typeface="Calibri"/>
                <a:ea typeface="Calibri"/>
                <a:cs typeface="Calibri"/>
                <a:sym typeface="Calibri"/>
              </a:rPr>
              <a:t>Vernissage "Liebesbaum"</a:t>
            </a:r>
            <a:endParaRPr sz="2400" b="0" i="0" u="none" strike="noStrike" cap="none">
              <a:solidFill>
                <a:schemeClr val="dk1"/>
              </a:solidFill>
              <a:latin typeface="Calibri"/>
              <a:ea typeface="Calibri"/>
              <a:cs typeface="Calibri"/>
              <a:sym typeface="Calibri"/>
            </a:endParaRPr>
          </a:p>
          <a:p>
            <a:pPr marL="257175" marR="0" lvl="0" indent="-257175" algn="l" rtl="0">
              <a:lnSpc>
                <a:spcPct val="116250"/>
              </a:lnSpc>
              <a:spcBef>
                <a:spcPts val="0"/>
              </a:spcBef>
              <a:spcAft>
                <a:spcPts val="0"/>
              </a:spcAft>
              <a:buClr>
                <a:schemeClr val="dk1"/>
              </a:buClr>
              <a:buSzPts val="2400"/>
              <a:buFont typeface="Arial"/>
              <a:buChar char="-"/>
            </a:pPr>
            <a:r>
              <a:rPr lang="de-DE" sz="2400" b="0" i="0" u="none" strike="noStrike" cap="none">
                <a:solidFill>
                  <a:schemeClr val="dk1"/>
                </a:solidFill>
                <a:latin typeface="Calibri"/>
                <a:ea typeface="Calibri"/>
                <a:cs typeface="Calibri"/>
                <a:sym typeface="Calibri"/>
              </a:rPr>
              <a:t>Lesung SMART &amp; NETT</a:t>
            </a:r>
            <a:endParaRPr sz="2400" b="0" i="0" u="none" strike="noStrike" cap="none">
              <a:solidFill>
                <a:schemeClr val="dk1"/>
              </a:solidFill>
              <a:latin typeface="Calibri"/>
              <a:ea typeface="Calibri"/>
              <a:cs typeface="Calibri"/>
              <a:sym typeface="Calibri"/>
            </a:endParaRPr>
          </a:p>
          <a:p>
            <a:pPr marL="257175" marR="0" lvl="0" indent="-257175" algn="l" rtl="0">
              <a:lnSpc>
                <a:spcPct val="116250"/>
              </a:lnSpc>
              <a:spcBef>
                <a:spcPts val="0"/>
              </a:spcBef>
              <a:spcAft>
                <a:spcPts val="0"/>
              </a:spcAft>
              <a:buClr>
                <a:schemeClr val="dk1"/>
              </a:buClr>
              <a:buSzPts val="2400"/>
              <a:buFont typeface="Arial"/>
              <a:buChar char="-"/>
            </a:pPr>
            <a:r>
              <a:rPr lang="de-DE" sz="2400" b="0" i="0" u="none" strike="noStrike" cap="none">
                <a:solidFill>
                  <a:schemeClr val="dk1"/>
                </a:solidFill>
                <a:latin typeface="Calibri"/>
                <a:ea typeface="Calibri"/>
                <a:cs typeface="Calibri"/>
                <a:sym typeface="Calibri"/>
              </a:rPr>
              <a:t>Lesung Literaten Kulturveranstaltung</a:t>
            </a:r>
            <a:endParaRPr sz="2400" b="0" i="0" u="none" strike="noStrike" cap="none">
              <a:solidFill>
                <a:schemeClr val="dk1"/>
              </a:solidFill>
              <a:latin typeface="Calibri"/>
              <a:ea typeface="Calibri"/>
              <a:cs typeface="Calibri"/>
              <a:sym typeface="Calibri"/>
            </a:endParaRPr>
          </a:p>
          <a:p>
            <a:pPr marL="257175" marR="0" lvl="0" indent="-257175" algn="l" rtl="0">
              <a:lnSpc>
                <a:spcPct val="116250"/>
              </a:lnSpc>
              <a:spcBef>
                <a:spcPts val="0"/>
              </a:spcBef>
              <a:spcAft>
                <a:spcPts val="0"/>
              </a:spcAft>
              <a:buClr>
                <a:schemeClr val="dk1"/>
              </a:buClr>
              <a:buSzPts val="2400"/>
              <a:buFont typeface="Arial"/>
              <a:buChar char="-"/>
            </a:pPr>
            <a:r>
              <a:rPr lang="de-DE" sz="2400" b="0" i="0" u="none" strike="noStrike" cap="none">
                <a:solidFill>
                  <a:schemeClr val="dk1"/>
                </a:solidFill>
                <a:latin typeface="Calibri"/>
                <a:ea typeface="Calibri"/>
                <a:cs typeface="Calibri"/>
                <a:sym typeface="Calibri"/>
              </a:rPr>
              <a:t>Teilnahme am Kultursonntag Haidhausen</a:t>
            </a:r>
            <a:endParaRPr sz="2400" b="0" i="0" u="none" strike="noStrike" cap="none">
              <a:solidFill>
                <a:schemeClr val="dk1"/>
              </a:solidFill>
              <a:latin typeface="Calibri"/>
              <a:ea typeface="Calibri"/>
              <a:cs typeface="Calibri"/>
              <a:sym typeface="Calibri"/>
            </a:endParaRPr>
          </a:p>
          <a:p>
            <a:pPr marL="257175" marR="0" lvl="0" indent="-257175" algn="l" rtl="0">
              <a:lnSpc>
                <a:spcPct val="116250"/>
              </a:lnSpc>
              <a:spcBef>
                <a:spcPts val="0"/>
              </a:spcBef>
              <a:spcAft>
                <a:spcPts val="0"/>
              </a:spcAft>
              <a:buClr>
                <a:schemeClr val="dk1"/>
              </a:buClr>
              <a:buSzPts val="2400"/>
              <a:buFont typeface="Arial"/>
              <a:buChar char="-"/>
            </a:pPr>
            <a:r>
              <a:rPr lang="de-DE" sz="2400" b="0" i="0" u="none" strike="noStrike" cap="none">
                <a:solidFill>
                  <a:schemeClr val="dk1"/>
                </a:solidFill>
                <a:latin typeface="Calibri"/>
                <a:ea typeface="Calibri"/>
                <a:cs typeface="Calibri"/>
                <a:sym typeface="Calibri"/>
              </a:rPr>
              <a:t>WEIHNACHTSLESUNG &amp; KONZERT</a:t>
            </a:r>
            <a:endParaRPr sz="2700" b="1" i="0" u="none" strike="noStrike" cap="none">
              <a:solidFill>
                <a:schemeClr val="dk1"/>
              </a:solidFill>
              <a:latin typeface="Calibri"/>
              <a:ea typeface="Calibri"/>
              <a:cs typeface="Calibri"/>
              <a:sym typeface="Calibri"/>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MasterSp="0">
  <p:cSld>
    <p:bg>
      <p:bgPr>
        <a:solidFill>
          <a:srgbClr val="D9D9D9"/>
        </a:solidFill>
        <a:effectLst/>
      </p:bgPr>
    </p:bg>
    <p:spTree>
      <p:nvGrpSpPr>
        <p:cNvPr id="1" name="Shape 147"/>
        <p:cNvGrpSpPr/>
        <p:nvPr/>
      </p:nvGrpSpPr>
      <p:grpSpPr>
        <a:xfrm>
          <a:off x="0" y="0"/>
          <a:ext cx="0" cy="0"/>
          <a:chOff x="0" y="0"/>
          <a:chExt cx="0" cy="0"/>
        </a:xfrm>
      </p:grpSpPr>
      <p:sp>
        <p:nvSpPr>
          <p:cNvPr id="148" name="Google Shape;148;g3a45eb06548_0_38"/>
          <p:cNvSpPr txBox="1">
            <a:spLocks noGrp="1"/>
          </p:cNvSpPr>
          <p:nvPr>
            <p:ph type="title"/>
          </p:nvPr>
        </p:nvSpPr>
        <p:spPr>
          <a:xfrm>
            <a:off x="690175" y="478350"/>
            <a:ext cx="6150900" cy="1121100"/>
          </a:xfrm>
          <a:prstGeom prst="rect">
            <a:avLst/>
          </a:prstGeom>
          <a:noFill/>
          <a:ln>
            <a:noFill/>
          </a:ln>
        </p:spPr>
        <p:txBody>
          <a:bodyPr spcFirstLastPara="1" wrap="square" lIns="0" tIns="12700" rIns="0" bIns="0" anchor="t" anchorCtr="0">
            <a:spAutoFit/>
          </a:bodyPr>
          <a:lstStyle/>
          <a:p>
            <a:pPr marL="12700" lvl="0" indent="0" algn="l" rtl="0">
              <a:lnSpc>
                <a:spcPct val="100000"/>
              </a:lnSpc>
              <a:spcBef>
                <a:spcPts val="0"/>
              </a:spcBef>
              <a:spcAft>
                <a:spcPts val="0"/>
              </a:spcAft>
              <a:buSzPts val="1400"/>
              <a:buNone/>
            </a:pPr>
            <a:r>
              <a:rPr lang="de-DE">
                <a:solidFill>
                  <a:srgbClr val="7E7E7E"/>
                </a:solidFill>
              </a:rPr>
              <a:t>Angebote die nicht in den Werkstätten stattfinden </a:t>
            </a:r>
            <a:endParaRPr/>
          </a:p>
        </p:txBody>
      </p:sp>
      <p:pic>
        <p:nvPicPr>
          <p:cNvPr id="149" name="Google Shape;149;g3a45eb06548_0_38"/>
          <p:cNvPicPr preferRelativeResize="0"/>
          <p:nvPr/>
        </p:nvPicPr>
        <p:blipFill rotWithShape="1">
          <a:blip r:embed="rId3">
            <a:alphaModFix/>
          </a:blip>
          <a:srcRect/>
          <a:stretch/>
        </p:blipFill>
        <p:spPr>
          <a:xfrm>
            <a:off x="7124700" y="219456"/>
            <a:ext cx="1743940" cy="1007364"/>
          </a:xfrm>
          <a:prstGeom prst="rect">
            <a:avLst/>
          </a:prstGeom>
          <a:noFill/>
          <a:ln>
            <a:noFill/>
          </a:ln>
        </p:spPr>
      </p:pic>
      <p:sp>
        <p:nvSpPr>
          <p:cNvPr id="150" name="Google Shape;150;g3a45eb06548_0_38"/>
          <p:cNvSpPr txBox="1">
            <a:spLocks noGrp="1"/>
          </p:cNvSpPr>
          <p:nvPr>
            <p:ph type="sldNum" idx="12"/>
          </p:nvPr>
        </p:nvSpPr>
        <p:spPr>
          <a:xfrm>
            <a:off x="8214994" y="6446122"/>
            <a:ext cx="259800" cy="184800"/>
          </a:xfrm>
          <a:prstGeom prst="rect">
            <a:avLst/>
          </a:prstGeom>
          <a:noFill/>
          <a:ln>
            <a:noFill/>
          </a:ln>
        </p:spPr>
        <p:txBody>
          <a:bodyPr spcFirstLastPara="1" wrap="square" lIns="0" tIns="0" rIns="0" bIns="0" anchor="t" anchorCtr="0">
            <a:spAutoFit/>
          </a:bodyPr>
          <a:lstStyle/>
          <a:p>
            <a:pPr marL="38100" lvl="0" indent="0" algn="l" rtl="0">
              <a:lnSpc>
                <a:spcPct val="118750"/>
              </a:lnSpc>
              <a:spcBef>
                <a:spcPts val="0"/>
              </a:spcBef>
              <a:spcAft>
                <a:spcPts val="0"/>
              </a:spcAft>
              <a:buSzPts val="1200"/>
              <a:buNone/>
            </a:pPr>
            <a:r>
              <a:rPr lang="de-DE"/>
              <a:t> </a:t>
            </a:r>
            <a:fld id="{00000000-1234-1234-1234-123412341234}" type="slidenum">
              <a:rPr lang="de-DE"/>
              <a:t>12</a:t>
            </a:fld>
            <a:endParaRPr/>
          </a:p>
        </p:txBody>
      </p:sp>
      <p:sp>
        <p:nvSpPr>
          <p:cNvPr id="151" name="Google Shape;151;g3a45eb06548_0_38"/>
          <p:cNvSpPr txBox="1"/>
          <p:nvPr/>
        </p:nvSpPr>
        <p:spPr>
          <a:xfrm>
            <a:off x="338000" y="6265000"/>
            <a:ext cx="3000000" cy="386101"/>
          </a:xfrm>
          <a:prstGeom prst="rect">
            <a:avLst/>
          </a:prstGeom>
          <a:noFill/>
          <a:ln>
            <a:noFill/>
          </a:ln>
        </p:spPr>
        <p:txBody>
          <a:bodyPr spcFirstLastPara="1" wrap="square" lIns="91425" tIns="91425" rIns="91425" bIns="91425" anchor="t" anchorCtr="0">
            <a:spAutoFit/>
          </a:bodyPr>
          <a:lstStyle/>
          <a:p>
            <a:pPr marL="12700" marR="0" lvl="0" indent="0" algn="l" rtl="0">
              <a:lnSpc>
                <a:spcPct val="118750"/>
              </a:lnSpc>
              <a:spcBef>
                <a:spcPts val="0"/>
              </a:spcBef>
              <a:spcAft>
                <a:spcPts val="0"/>
              </a:spcAft>
              <a:buClr>
                <a:schemeClr val="dk1"/>
              </a:buClr>
              <a:buSzPts val="1400"/>
              <a:buFont typeface="Arial"/>
              <a:buNone/>
            </a:pPr>
            <a:r>
              <a:rPr lang="de-DE" sz="1050" b="0" i="0" u="none" strike="noStrike" cap="none">
                <a:solidFill>
                  <a:srgbClr val="585858"/>
                </a:solidFill>
                <a:latin typeface="Arial"/>
                <a:ea typeface="Arial"/>
                <a:cs typeface="Arial"/>
                <a:sym typeface="Arial"/>
              </a:rPr>
              <a:t>Bericht für die Mitglieder November 2024</a:t>
            </a:r>
            <a:endParaRPr sz="1200" b="0" i="0" u="none" strike="noStrike" cap="none">
              <a:solidFill>
                <a:srgbClr val="585858"/>
              </a:solidFill>
              <a:latin typeface="Arial"/>
              <a:ea typeface="Arial"/>
              <a:cs typeface="Arial"/>
              <a:sym typeface="Arial"/>
            </a:endParaRPr>
          </a:p>
        </p:txBody>
      </p:sp>
      <p:sp>
        <p:nvSpPr>
          <p:cNvPr id="152" name="Google Shape;152;g3a45eb06548_0_38"/>
          <p:cNvSpPr txBox="1"/>
          <p:nvPr/>
        </p:nvSpPr>
        <p:spPr>
          <a:xfrm>
            <a:off x="3367675" y="4886450"/>
            <a:ext cx="2216700" cy="4002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Calibri"/>
              <a:ea typeface="Calibri"/>
              <a:cs typeface="Calibri"/>
              <a:sym typeface="Calibri"/>
            </a:endParaRPr>
          </a:p>
        </p:txBody>
      </p:sp>
      <p:sp>
        <p:nvSpPr>
          <p:cNvPr id="153" name="Google Shape;153;g3a45eb06548_0_38"/>
          <p:cNvSpPr txBox="1"/>
          <p:nvPr/>
        </p:nvSpPr>
        <p:spPr>
          <a:xfrm>
            <a:off x="479100" y="1599449"/>
            <a:ext cx="8185800" cy="4754400"/>
          </a:xfrm>
          <a:prstGeom prst="rect">
            <a:avLst/>
          </a:prstGeom>
          <a:noFill/>
          <a:ln>
            <a:noFill/>
          </a:ln>
        </p:spPr>
        <p:txBody>
          <a:bodyPr spcFirstLastPara="1" wrap="square" lIns="91425" tIns="91425" rIns="91425" bIns="91425" anchor="t" anchorCtr="0">
            <a:spAutoFit/>
          </a:bodyPr>
          <a:lstStyle/>
          <a:p>
            <a:pPr marL="257175" marR="0" lvl="0" indent="0" algn="l" rtl="0">
              <a:lnSpc>
                <a:spcPct val="116250"/>
              </a:lnSpc>
              <a:spcBef>
                <a:spcPts val="0"/>
              </a:spcBef>
              <a:spcAft>
                <a:spcPts val="0"/>
              </a:spcAft>
              <a:buClr>
                <a:srgbClr val="000000"/>
              </a:buClr>
              <a:buSzPts val="2000"/>
              <a:buFont typeface="Arial"/>
              <a:buNone/>
            </a:pPr>
            <a:r>
              <a:rPr lang="de-DE" sz="2100" b="1" i="0" u="none" strike="noStrike" cap="none">
                <a:solidFill>
                  <a:schemeClr val="dk1"/>
                </a:solidFill>
                <a:latin typeface="Calibri"/>
                <a:ea typeface="Calibri"/>
                <a:cs typeface="Calibri"/>
                <a:sym typeface="Calibri"/>
              </a:rPr>
              <a:t>ANGEBOTE IM HAUS</a:t>
            </a:r>
            <a:endParaRPr sz="2100" b="1" i="0" u="none" strike="noStrike" cap="none">
              <a:solidFill>
                <a:schemeClr val="dk1"/>
              </a:solidFill>
              <a:latin typeface="Calibri"/>
              <a:ea typeface="Calibri"/>
              <a:cs typeface="Calibri"/>
              <a:sym typeface="Calibri"/>
            </a:endParaRPr>
          </a:p>
          <a:p>
            <a:pPr marL="257175" marR="0" lvl="0" indent="-244475" algn="l" rtl="0">
              <a:lnSpc>
                <a:spcPct val="116250"/>
              </a:lnSpc>
              <a:spcBef>
                <a:spcPts val="0"/>
              </a:spcBef>
              <a:spcAft>
                <a:spcPts val="0"/>
              </a:spcAft>
              <a:buClr>
                <a:schemeClr val="dk1"/>
              </a:buClr>
              <a:buSzPts val="1800"/>
              <a:buFont typeface="Arial"/>
              <a:buChar char="-"/>
            </a:pPr>
            <a:r>
              <a:rPr lang="de-DE" sz="1600" b="0" i="0" u="none" strike="noStrike" cap="none">
                <a:solidFill>
                  <a:schemeClr val="dk1"/>
                </a:solidFill>
                <a:latin typeface="Calibri"/>
                <a:ea typeface="Calibri"/>
                <a:cs typeface="Calibri"/>
                <a:sym typeface="Calibri"/>
              </a:rPr>
              <a:t>Spieleabende</a:t>
            </a:r>
            <a:endParaRPr sz="1600" b="0" i="0" u="none" strike="noStrike" cap="none">
              <a:solidFill>
                <a:schemeClr val="dk1"/>
              </a:solidFill>
              <a:latin typeface="Calibri"/>
              <a:ea typeface="Calibri"/>
              <a:cs typeface="Calibri"/>
              <a:sym typeface="Calibri"/>
            </a:endParaRPr>
          </a:p>
          <a:p>
            <a:pPr marL="257175" marR="0" lvl="0" indent="-244475" algn="l" rtl="0">
              <a:lnSpc>
                <a:spcPct val="100000"/>
              </a:lnSpc>
              <a:spcBef>
                <a:spcPts val="0"/>
              </a:spcBef>
              <a:spcAft>
                <a:spcPts val="0"/>
              </a:spcAft>
              <a:buClr>
                <a:schemeClr val="dk1"/>
              </a:buClr>
              <a:buSzPts val="1800"/>
              <a:buFont typeface="Arial"/>
              <a:buChar char="-"/>
            </a:pPr>
            <a:r>
              <a:rPr lang="de-DE" sz="1600" b="0" i="0" u="none" strike="noStrike" cap="none">
                <a:solidFill>
                  <a:schemeClr val="dk1"/>
                </a:solidFill>
                <a:latin typeface="Calibri"/>
                <a:ea typeface="Calibri"/>
                <a:cs typeface="Calibri"/>
                <a:sym typeface="Calibri"/>
              </a:rPr>
              <a:t>Inklusiver Häkel- und Handarbeitstreff</a:t>
            </a:r>
            <a:endParaRPr sz="1600" b="0" i="0" u="none" strike="noStrike" cap="none">
              <a:solidFill>
                <a:schemeClr val="dk1"/>
              </a:solidFill>
              <a:latin typeface="Calibri"/>
              <a:ea typeface="Calibri"/>
              <a:cs typeface="Calibri"/>
              <a:sym typeface="Calibri"/>
            </a:endParaRPr>
          </a:p>
          <a:p>
            <a:pPr marL="257175" marR="0" lvl="0" indent="-244475" algn="l" rtl="0">
              <a:lnSpc>
                <a:spcPct val="116250"/>
              </a:lnSpc>
              <a:spcBef>
                <a:spcPts val="0"/>
              </a:spcBef>
              <a:spcAft>
                <a:spcPts val="0"/>
              </a:spcAft>
              <a:buClr>
                <a:schemeClr val="dk1"/>
              </a:buClr>
              <a:buSzPts val="1800"/>
              <a:buFont typeface="Arial"/>
              <a:buChar char="-"/>
            </a:pPr>
            <a:r>
              <a:rPr lang="de-DE" sz="1600" b="0" i="0" u="none" strike="noStrike" cap="none">
                <a:solidFill>
                  <a:schemeClr val="dk1"/>
                </a:solidFill>
                <a:latin typeface="Calibri"/>
                <a:ea typeface="Calibri"/>
                <a:cs typeface="Calibri"/>
                <a:sym typeface="Calibri"/>
              </a:rPr>
              <a:t>DGHK Lampenbau</a:t>
            </a:r>
            <a:endParaRPr sz="1600" b="0" i="0" u="none" strike="noStrike" cap="none">
              <a:solidFill>
                <a:schemeClr val="dk1"/>
              </a:solidFill>
              <a:latin typeface="Calibri"/>
              <a:ea typeface="Calibri"/>
              <a:cs typeface="Calibri"/>
              <a:sym typeface="Calibri"/>
            </a:endParaRPr>
          </a:p>
          <a:p>
            <a:pPr marL="257175" marR="0" lvl="0" indent="-244475" algn="l" rtl="0">
              <a:lnSpc>
                <a:spcPct val="100000"/>
              </a:lnSpc>
              <a:spcBef>
                <a:spcPts val="0"/>
              </a:spcBef>
              <a:spcAft>
                <a:spcPts val="0"/>
              </a:spcAft>
              <a:buClr>
                <a:schemeClr val="dk1"/>
              </a:buClr>
              <a:buSzPts val="1800"/>
              <a:buFont typeface="Arial"/>
              <a:buChar char="-"/>
            </a:pPr>
            <a:r>
              <a:rPr lang="de-DE" sz="1600" b="0" i="0" u="none" strike="noStrike" cap="none">
                <a:solidFill>
                  <a:schemeClr val="dk1"/>
                </a:solidFill>
                <a:latin typeface="Calibri"/>
                <a:ea typeface="Calibri"/>
                <a:cs typeface="Calibri"/>
                <a:sym typeface="Calibri"/>
              </a:rPr>
              <a:t>Philosophisches Café "Gedankenschmiede"</a:t>
            </a:r>
            <a:endParaRPr sz="1600" b="0" i="0" u="none" strike="noStrike" cap="none">
              <a:solidFill>
                <a:schemeClr val="dk1"/>
              </a:solidFill>
              <a:latin typeface="Calibri"/>
              <a:ea typeface="Calibri"/>
              <a:cs typeface="Calibri"/>
              <a:sym typeface="Calibri"/>
            </a:endParaRPr>
          </a:p>
          <a:p>
            <a:pPr marL="257175" marR="0" lvl="0" indent="-244475" algn="l" rtl="0">
              <a:lnSpc>
                <a:spcPct val="116250"/>
              </a:lnSpc>
              <a:spcBef>
                <a:spcPts val="0"/>
              </a:spcBef>
              <a:spcAft>
                <a:spcPts val="0"/>
              </a:spcAft>
              <a:buClr>
                <a:schemeClr val="dk1"/>
              </a:buClr>
              <a:buSzPts val="1800"/>
              <a:buFont typeface="Arial"/>
              <a:buChar char="-"/>
            </a:pPr>
            <a:r>
              <a:rPr lang="de-DE" sz="1600" b="0" i="0" u="none" strike="noStrike" cap="none">
                <a:solidFill>
                  <a:schemeClr val="dk1"/>
                </a:solidFill>
                <a:latin typeface="Calibri"/>
                <a:ea typeface="Calibri"/>
                <a:cs typeface="Calibri"/>
                <a:sym typeface="Calibri"/>
              </a:rPr>
              <a:t>KUMON Lerncenter</a:t>
            </a:r>
            <a:endParaRPr sz="1600" b="0" i="0" u="none" strike="noStrike" cap="none">
              <a:solidFill>
                <a:schemeClr val="dk1"/>
              </a:solidFill>
              <a:latin typeface="Calibri"/>
              <a:ea typeface="Calibri"/>
              <a:cs typeface="Calibri"/>
              <a:sym typeface="Calibri"/>
            </a:endParaRPr>
          </a:p>
          <a:p>
            <a:pPr marL="257175" marR="0" lvl="0" indent="-244475" algn="l" rtl="0">
              <a:lnSpc>
                <a:spcPct val="100000"/>
              </a:lnSpc>
              <a:spcBef>
                <a:spcPts val="0"/>
              </a:spcBef>
              <a:spcAft>
                <a:spcPts val="0"/>
              </a:spcAft>
              <a:buClr>
                <a:schemeClr val="dk1"/>
              </a:buClr>
              <a:buSzPts val="1800"/>
              <a:buFont typeface="Arial"/>
              <a:buChar char="-"/>
            </a:pPr>
            <a:r>
              <a:rPr lang="de-DE" sz="1600" b="0" i="0" u="none" strike="noStrike" cap="none">
                <a:solidFill>
                  <a:schemeClr val="dk1"/>
                </a:solidFill>
                <a:latin typeface="Calibri"/>
                <a:ea typeface="Calibri"/>
                <a:cs typeface="Calibri"/>
                <a:sym typeface="Calibri"/>
              </a:rPr>
              <a:t>Japanische Kinder </a:t>
            </a:r>
            <a:endParaRPr sz="1600" b="0" i="0" u="none" strike="noStrike" cap="none">
              <a:solidFill>
                <a:schemeClr val="dk1"/>
              </a:solidFill>
              <a:latin typeface="Calibri"/>
              <a:ea typeface="Calibri"/>
              <a:cs typeface="Calibri"/>
              <a:sym typeface="Calibri"/>
            </a:endParaRPr>
          </a:p>
          <a:p>
            <a:pPr marL="257175" marR="0" lvl="0" indent="-244475" algn="l" rtl="0">
              <a:lnSpc>
                <a:spcPct val="116250"/>
              </a:lnSpc>
              <a:spcBef>
                <a:spcPts val="0"/>
              </a:spcBef>
              <a:spcAft>
                <a:spcPts val="0"/>
              </a:spcAft>
              <a:buClr>
                <a:schemeClr val="dk1"/>
              </a:buClr>
              <a:buSzPts val="1800"/>
              <a:buFont typeface="Arial"/>
              <a:buChar char="-"/>
            </a:pPr>
            <a:r>
              <a:rPr lang="de-DE" sz="1600" b="0" i="0" u="none" strike="noStrike" cap="none">
                <a:solidFill>
                  <a:schemeClr val="dk1"/>
                </a:solidFill>
                <a:latin typeface="Calibri"/>
                <a:ea typeface="Calibri"/>
                <a:cs typeface="Calibri"/>
                <a:sym typeface="Calibri"/>
              </a:rPr>
              <a:t>Münchner Ferienpass in den Ferien</a:t>
            </a:r>
            <a:endParaRPr sz="1600" b="0" i="0" u="none" strike="noStrike" cap="none">
              <a:solidFill>
                <a:schemeClr val="dk1"/>
              </a:solidFill>
              <a:latin typeface="Calibri"/>
              <a:ea typeface="Calibri"/>
              <a:cs typeface="Calibri"/>
              <a:sym typeface="Calibri"/>
            </a:endParaRPr>
          </a:p>
          <a:p>
            <a:pPr marL="257175" marR="0" lvl="0" indent="-244475" algn="l" rtl="0">
              <a:lnSpc>
                <a:spcPct val="116250"/>
              </a:lnSpc>
              <a:spcBef>
                <a:spcPts val="0"/>
              </a:spcBef>
              <a:spcAft>
                <a:spcPts val="0"/>
              </a:spcAft>
              <a:buClr>
                <a:schemeClr val="dk1"/>
              </a:buClr>
              <a:buSzPts val="1800"/>
              <a:buFont typeface="Arial"/>
              <a:buChar char="-"/>
            </a:pPr>
            <a:r>
              <a:rPr lang="de-DE" sz="1600" b="0" i="0" u="none" strike="noStrike" cap="none">
                <a:solidFill>
                  <a:schemeClr val="dk1"/>
                </a:solidFill>
                <a:latin typeface="Calibri"/>
                <a:ea typeface="Calibri"/>
                <a:cs typeface="Calibri"/>
                <a:sym typeface="Calibri"/>
              </a:rPr>
              <a:t>Vereinzelte Kindergeburtstag</a:t>
            </a:r>
            <a:endParaRPr sz="1600" b="0" i="0" u="none" strike="noStrike" cap="none">
              <a:solidFill>
                <a:schemeClr val="dk1"/>
              </a:solidFill>
              <a:latin typeface="Calibri"/>
              <a:ea typeface="Calibri"/>
              <a:cs typeface="Calibri"/>
              <a:sym typeface="Calibri"/>
            </a:endParaRPr>
          </a:p>
          <a:p>
            <a:pPr marL="257175" marR="0" lvl="0" indent="-244475" algn="l" rtl="0">
              <a:lnSpc>
                <a:spcPct val="116250"/>
              </a:lnSpc>
              <a:spcBef>
                <a:spcPts val="0"/>
              </a:spcBef>
              <a:spcAft>
                <a:spcPts val="0"/>
              </a:spcAft>
              <a:buClr>
                <a:schemeClr val="dk1"/>
              </a:buClr>
              <a:buSzPts val="1800"/>
              <a:buFont typeface="Arial"/>
              <a:buChar char="-"/>
            </a:pPr>
            <a:r>
              <a:rPr lang="de-DE" sz="1600" b="0" i="0" u="none" strike="noStrike" cap="none">
                <a:solidFill>
                  <a:schemeClr val="dk1"/>
                </a:solidFill>
                <a:latin typeface="Calibri"/>
                <a:ea typeface="Calibri"/>
                <a:cs typeface="Calibri"/>
                <a:sym typeface="Calibri"/>
              </a:rPr>
              <a:t>Führung Stiftungsfrühling</a:t>
            </a:r>
            <a:endParaRPr sz="1600" b="0" i="0" u="none" strike="noStrike" cap="none">
              <a:solidFill>
                <a:schemeClr val="dk1"/>
              </a:solidFill>
              <a:latin typeface="Calibri"/>
              <a:ea typeface="Calibri"/>
              <a:cs typeface="Calibri"/>
              <a:sym typeface="Calibri"/>
            </a:endParaRPr>
          </a:p>
          <a:p>
            <a:pPr marL="257175" marR="0" lvl="0" indent="-244475" algn="l" rtl="0">
              <a:lnSpc>
                <a:spcPct val="116250"/>
              </a:lnSpc>
              <a:spcBef>
                <a:spcPts val="0"/>
              </a:spcBef>
              <a:spcAft>
                <a:spcPts val="0"/>
              </a:spcAft>
              <a:buClr>
                <a:schemeClr val="dk1"/>
              </a:buClr>
              <a:buSzPts val="1800"/>
              <a:buFont typeface="Arial"/>
              <a:buChar char="-"/>
            </a:pPr>
            <a:r>
              <a:rPr lang="de-DE" sz="1600" b="0" i="0" u="none" strike="noStrike" cap="none">
                <a:solidFill>
                  <a:schemeClr val="dk1"/>
                </a:solidFill>
                <a:latin typeface="Calibri"/>
                <a:ea typeface="Calibri"/>
                <a:cs typeface="Calibri"/>
                <a:sym typeface="Calibri"/>
              </a:rPr>
              <a:t>Tanzberger Körperarbeit</a:t>
            </a:r>
            <a:endParaRPr sz="1600" b="0" i="0" u="none" strike="noStrike" cap="none">
              <a:solidFill>
                <a:schemeClr val="dk1"/>
              </a:solidFill>
              <a:latin typeface="Calibri"/>
              <a:ea typeface="Calibri"/>
              <a:cs typeface="Calibri"/>
              <a:sym typeface="Calibri"/>
            </a:endParaRPr>
          </a:p>
          <a:p>
            <a:pPr marL="257175" marR="0" lvl="0" indent="-244475" algn="l" rtl="0">
              <a:lnSpc>
                <a:spcPct val="100000"/>
              </a:lnSpc>
              <a:spcBef>
                <a:spcPts val="0"/>
              </a:spcBef>
              <a:spcAft>
                <a:spcPts val="0"/>
              </a:spcAft>
              <a:buClr>
                <a:schemeClr val="dk1"/>
              </a:buClr>
              <a:buSzPts val="1800"/>
              <a:buFont typeface="Arial"/>
              <a:buChar char="-"/>
            </a:pPr>
            <a:r>
              <a:rPr lang="de-DE" sz="1600" b="0" i="0" u="none" strike="noStrike" cap="none">
                <a:solidFill>
                  <a:schemeClr val="dk1"/>
                </a:solidFill>
                <a:latin typeface="Calibri"/>
                <a:ea typeface="Calibri"/>
                <a:cs typeface="Calibri"/>
                <a:sym typeface="Calibri"/>
              </a:rPr>
              <a:t>Gerti Falk – Adventskranzbinden</a:t>
            </a:r>
            <a:endParaRPr sz="1600" b="0" i="0" u="none" strike="noStrike" cap="none">
              <a:solidFill>
                <a:schemeClr val="dk1"/>
              </a:solidFill>
              <a:latin typeface="Calibri"/>
              <a:ea typeface="Calibri"/>
              <a:cs typeface="Calibri"/>
              <a:sym typeface="Calibri"/>
            </a:endParaRPr>
          </a:p>
          <a:p>
            <a:pPr marL="257175" marR="0" lvl="0" indent="-244475" algn="l" rtl="0">
              <a:lnSpc>
                <a:spcPct val="100000"/>
              </a:lnSpc>
              <a:spcBef>
                <a:spcPts val="0"/>
              </a:spcBef>
              <a:spcAft>
                <a:spcPts val="0"/>
              </a:spcAft>
              <a:buClr>
                <a:schemeClr val="dk1"/>
              </a:buClr>
              <a:buSzPts val="1800"/>
              <a:buFont typeface="Arial"/>
              <a:buChar char="-"/>
            </a:pPr>
            <a:r>
              <a:rPr lang="de-DE" sz="1600" b="0" i="0" u="none" strike="noStrike" cap="none">
                <a:solidFill>
                  <a:schemeClr val="dk1"/>
                </a:solidFill>
                <a:latin typeface="Calibri"/>
                <a:ea typeface="Calibri"/>
                <a:cs typeface="Calibri"/>
                <a:sym typeface="Calibri"/>
              </a:rPr>
              <a:t>Metall Kurs Gemeinde München Beth Shalom</a:t>
            </a:r>
            <a:endParaRPr sz="1200"/>
          </a:p>
          <a:p>
            <a:pPr marL="257175" marR="0" lvl="0" indent="-244475" algn="l" rtl="0">
              <a:lnSpc>
                <a:spcPct val="100000"/>
              </a:lnSpc>
              <a:spcBef>
                <a:spcPts val="0"/>
              </a:spcBef>
              <a:spcAft>
                <a:spcPts val="0"/>
              </a:spcAft>
              <a:buClr>
                <a:schemeClr val="dk1"/>
              </a:buClr>
              <a:buSzPts val="1800"/>
              <a:buFont typeface="Arial"/>
              <a:buChar char="-"/>
            </a:pPr>
            <a:r>
              <a:rPr lang="de-DE" sz="1600" b="0" i="0" u="none" strike="noStrike" cap="none">
                <a:solidFill>
                  <a:schemeClr val="dk1"/>
                </a:solidFill>
                <a:latin typeface="Calibri"/>
                <a:ea typeface="Calibri"/>
                <a:cs typeface="Calibri"/>
                <a:sym typeface="Calibri"/>
              </a:rPr>
              <a:t>Kleidertausch</a:t>
            </a:r>
            <a:endParaRPr sz="1200"/>
          </a:p>
          <a:p>
            <a:pPr marL="257175" marR="0" lvl="0" indent="-244475" algn="l" rtl="0">
              <a:lnSpc>
                <a:spcPct val="100000"/>
              </a:lnSpc>
              <a:spcBef>
                <a:spcPts val="0"/>
              </a:spcBef>
              <a:spcAft>
                <a:spcPts val="0"/>
              </a:spcAft>
              <a:buClr>
                <a:schemeClr val="dk1"/>
              </a:buClr>
              <a:buSzPts val="1800"/>
              <a:buFont typeface="Arial"/>
              <a:buChar char="-"/>
            </a:pPr>
            <a:r>
              <a:rPr lang="de-DE" sz="1600" b="0" i="0" u="none" strike="noStrike" cap="none">
                <a:solidFill>
                  <a:schemeClr val="dk1"/>
                </a:solidFill>
                <a:latin typeface="Calibri"/>
                <a:ea typeface="Calibri"/>
                <a:cs typeface="Calibri"/>
                <a:sym typeface="Calibri"/>
              </a:rPr>
              <a:t>Foodsharing</a:t>
            </a:r>
            <a:endParaRPr sz="1600" b="0" i="0" u="none" strike="noStrike" cap="none">
              <a:solidFill>
                <a:schemeClr val="dk1"/>
              </a:solidFill>
              <a:latin typeface="Calibri"/>
              <a:ea typeface="Calibri"/>
              <a:cs typeface="Calibri"/>
              <a:sym typeface="Calibri"/>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MasterSp="0">
  <p:cSld>
    <p:bg>
      <p:bgPr>
        <a:solidFill>
          <a:srgbClr val="D9D9D9"/>
        </a:solidFill>
        <a:effectLst/>
      </p:bgPr>
    </p:bg>
    <p:spTree>
      <p:nvGrpSpPr>
        <p:cNvPr id="1" name="Shape 157"/>
        <p:cNvGrpSpPr/>
        <p:nvPr/>
      </p:nvGrpSpPr>
      <p:grpSpPr>
        <a:xfrm>
          <a:off x="0" y="0"/>
          <a:ext cx="0" cy="0"/>
          <a:chOff x="0" y="0"/>
          <a:chExt cx="0" cy="0"/>
        </a:xfrm>
      </p:grpSpPr>
      <p:sp>
        <p:nvSpPr>
          <p:cNvPr id="158" name="Google Shape;158;p10"/>
          <p:cNvSpPr txBox="1">
            <a:spLocks noGrp="1"/>
          </p:cNvSpPr>
          <p:nvPr>
            <p:ph type="title"/>
          </p:nvPr>
        </p:nvSpPr>
        <p:spPr>
          <a:xfrm>
            <a:off x="690178" y="478350"/>
            <a:ext cx="5524500" cy="567000"/>
          </a:xfrm>
          <a:prstGeom prst="rect">
            <a:avLst/>
          </a:prstGeom>
          <a:noFill/>
          <a:ln>
            <a:noFill/>
          </a:ln>
        </p:spPr>
        <p:txBody>
          <a:bodyPr spcFirstLastPara="1" wrap="square" lIns="0" tIns="12700" rIns="0" bIns="0" anchor="t" anchorCtr="0">
            <a:spAutoFit/>
          </a:bodyPr>
          <a:lstStyle/>
          <a:p>
            <a:pPr marL="12700" lvl="0" indent="0" algn="l" rtl="0">
              <a:lnSpc>
                <a:spcPct val="100000"/>
              </a:lnSpc>
              <a:spcBef>
                <a:spcPts val="0"/>
              </a:spcBef>
              <a:spcAft>
                <a:spcPts val="0"/>
              </a:spcAft>
              <a:buSzPts val="1400"/>
              <a:buNone/>
            </a:pPr>
            <a:r>
              <a:rPr lang="de-DE"/>
              <a:t>Schwerpunkte 2024 bis heute</a:t>
            </a:r>
            <a:endParaRPr/>
          </a:p>
        </p:txBody>
      </p:sp>
      <p:sp>
        <p:nvSpPr>
          <p:cNvPr id="159" name="Google Shape;159;p10"/>
          <p:cNvSpPr txBox="1"/>
          <p:nvPr/>
        </p:nvSpPr>
        <p:spPr>
          <a:xfrm>
            <a:off x="690168" y="1796897"/>
            <a:ext cx="3738900" cy="1243500"/>
          </a:xfrm>
          <a:prstGeom prst="rect">
            <a:avLst/>
          </a:prstGeom>
          <a:noFill/>
          <a:ln>
            <a:noFill/>
          </a:ln>
        </p:spPr>
        <p:txBody>
          <a:bodyPr spcFirstLastPara="1" wrap="square" lIns="0" tIns="114300" rIns="0" bIns="0" anchor="t" anchorCtr="0">
            <a:spAutoFit/>
          </a:bodyPr>
          <a:lstStyle/>
          <a:p>
            <a:pPr marL="355600" marR="0" lvl="0" indent="-342900" algn="l" rtl="0">
              <a:lnSpc>
                <a:spcPct val="100000"/>
              </a:lnSpc>
              <a:spcBef>
                <a:spcPts val="0"/>
              </a:spcBef>
              <a:spcAft>
                <a:spcPts val="0"/>
              </a:spcAft>
              <a:buClr>
                <a:schemeClr val="dk1"/>
              </a:buClr>
              <a:buSzPts val="2000"/>
              <a:buFont typeface="Arial"/>
              <a:buChar char="•"/>
            </a:pPr>
            <a:r>
              <a:rPr lang="de-DE" sz="2000" b="0" i="0" u="none" strike="noStrike" cap="none">
                <a:solidFill>
                  <a:schemeClr val="dk1"/>
                </a:solidFill>
                <a:latin typeface="Calibri"/>
                <a:ea typeface="Calibri"/>
                <a:cs typeface="Calibri"/>
                <a:sym typeface="Calibri"/>
              </a:rPr>
              <a:t>Personal</a:t>
            </a:r>
            <a:endParaRPr sz="2000" b="0" i="0" u="none" strike="noStrike" cap="none">
              <a:solidFill>
                <a:schemeClr val="dk1"/>
              </a:solidFill>
              <a:latin typeface="Calibri"/>
              <a:ea typeface="Calibri"/>
              <a:cs typeface="Calibri"/>
              <a:sym typeface="Calibri"/>
            </a:endParaRPr>
          </a:p>
          <a:p>
            <a:pPr marL="355600" marR="0" lvl="0" indent="-342900" algn="l" rtl="0">
              <a:lnSpc>
                <a:spcPct val="100000"/>
              </a:lnSpc>
              <a:spcBef>
                <a:spcPts val="805"/>
              </a:spcBef>
              <a:spcAft>
                <a:spcPts val="0"/>
              </a:spcAft>
              <a:buClr>
                <a:schemeClr val="dk1"/>
              </a:buClr>
              <a:buSzPts val="2000"/>
              <a:buFont typeface="Arial"/>
              <a:buChar char="•"/>
            </a:pPr>
            <a:r>
              <a:rPr lang="de-DE" sz="2000" b="0" i="0" u="none" strike="noStrike" cap="none">
                <a:solidFill>
                  <a:schemeClr val="dk1"/>
                </a:solidFill>
                <a:latin typeface="Calibri"/>
                <a:ea typeface="Calibri"/>
                <a:cs typeface="Calibri"/>
                <a:sym typeface="Calibri"/>
              </a:rPr>
              <a:t>Finanzierung</a:t>
            </a:r>
            <a:endParaRPr sz="2000" b="0" i="0" u="none" strike="noStrike" cap="none">
              <a:solidFill>
                <a:schemeClr val="dk1"/>
              </a:solidFill>
              <a:latin typeface="Calibri"/>
              <a:ea typeface="Calibri"/>
              <a:cs typeface="Calibri"/>
              <a:sym typeface="Calibri"/>
            </a:endParaRPr>
          </a:p>
          <a:p>
            <a:pPr marL="355600" marR="0" lvl="0" indent="-342900" algn="l" rtl="0">
              <a:lnSpc>
                <a:spcPct val="100000"/>
              </a:lnSpc>
              <a:spcBef>
                <a:spcPts val="790"/>
              </a:spcBef>
              <a:spcAft>
                <a:spcPts val="0"/>
              </a:spcAft>
              <a:buClr>
                <a:schemeClr val="dk1"/>
              </a:buClr>
              <a:buSzPts val="2000"/>
              <a:buFont typeface="Arial"/>
              <a:buChar char="•"/>
            </a:pPr>
            <a:r>
              <a:rPr lang="de-DE" sz="2000" b="0" i="0" u="none" strike="noStrike" cap="none">
                <a:solidFill>
                  <a:schemeClr val="dk1"/>
                </a:solidFill>
                <a:latin typeface="Calibri"/>
                <a:ea typeface="Calibri"/>
                <a:cs typeface="Calibri"/>
                <a:sym typeface="Calibri"/>
              </a:rPr>
              <a:t>Vernetzung und Austausch</a:t>
            </a:r>
            <a:endParaRPr sz="2000" b="0" i="0" u="none" strike="noStrike" cap="none">
              <a:solidFill>
                <a:schemeClr val="dk1"/>
              </a:solidFill>
              <a:latin typeface="Calibri"/>
              <a:ea typeface="Calibri"/>
              <a:cs typeface="Calibri"/>
              <a:sym typeface="Calibri"/>
            </a:endParaRPr>
          </a:p>
        </p:txBody>
      </p:sp>
      <p:pic>
        <p:nvPicPr>
          <p:cNvPr id="160" name="Google Shape;160;p10"/>
          <p:cNvPicPr preferRelativeResize="0"/>
          <p:nvPr/>
        </p:nvPicPr>
        <p:blipFill rotWithShape="1">
          <a:blip r:embed="rId3">
            <a:alphaModFix/>
          </a:blip>
          <a:srcRect/>
          <a:stretch/>
        </p:blipFill>
        <p:spPr>
          <a:xfrm>
            <a:off x="7124700" y="219456"/>
            <a:ext cx="1743940" cy="1007364"/>
          </a:xfrm>
          <a:prstGeom prst="rect">
            <a:avLst/>
          </a:prstGeom>
          <a:noFill/>
          <a:ln>
            <a:noFill/>
          </a:ln>
        </p:spPr>
      </p:pic>
      <p:sp>
        <p:nvSpPr>
          <p:cNvPr id="161" name="Google Shape;161;p10"/>
          <p:cNvSpPr txBox="1">
            <a:spLocks noGrp="1"/>
          </p:cNvSpPr>
          <p:nvPr>
            <p:ph type="sldNum" idx="12"/>
          </p:nvPr>
        </p:nvSpPr>
        <p:spPr>
          <a:xfrm>
            <a:off x="8214994" y="6446122"/>
            <a:ext cx="259800" cy="196200"/>
          </a:xfrm>
          <a:prstGeom prst="rect">
            <a:avLst/>
          </a:prstGeom>
          <a:noFill/>
          <a:ln>
            <a:noFill/>
          </a:ln>
        </p:spPr>
        <p:txBody>
          <a:bodyPr spcFirstLastPara="1" wrap="square" lIns="0" tIns="0" rIns="0" bIns="0" anchor="t" anchorCtr="0">
            <a:spAutoFit/>
          </a:bodyPr>
          <a:lstStyle/>
          <a:p>
            <a:pPr marL="38100" lvl="0" indent="0" algn="l" rtl="0">
              <a:lnSpc>
                <a:spcPct val="118750"/>
              </a:lnSpc>
              <a:spcBef>
                <a:spcPts val="0"/>
              </a:spcBef>
              <a:spcAft>
                <a:spcPts val="0"/>
              </a:spcAft>
              <a:buSzPts val="1200"/>
              <a:buNone/>
            </a:pPr>
            <a:fld id="{00000000-1234-1234-1234-123412341234}" type="slidenum">
              <a:rPr lang="de-DE"/>
              <a:t>13</a:t>
            </a:fld>
            <a:endParaRPr/>
          </a:p>
        </p:txBody>
      </p:sp>
      <p:sp>
        <p:nvSpPr>
          <p:cNvPr id="162" name="Google Shape;162;p10"/>
          <p:cNvSpPr txBox="1"/>
          <p:nvPr/>
        </p:nvSpPr>
        <p:spPr>
          <a:xfrm>
            <a:off x="338000" y="6265000"/>
            <a:ext cx="3000000" cy="588600"/>
          </a:xfrm>
          <a:prstGeom prst="rect">
            <a:avLst/>
          </a:prstGeom>
          <a:noFill/>
          <a:ln>
            <a:noFill/>
          </a:ln>
        </p:spPr>
        <p:txBody>
          <a:bodyPr spcFirstLastPara="1" wrap="square" lIns="91425" tIns="91425" rIns="91425" bIns="91425" anchor="t" anchorCtr="0">
            <a:spAutoFit/>
          </a:bodyPr>
          <a:lstStyle/>
          <a:p>
            <a:pPr marL="12700" marR="0" lvl="0" indent="0" algn="l" rtl="0">
              <a:lnSpc>
                <a:spcPct val="118750"/>
              </a:lnSpc>
              <a:spcBef>
                <a:spcPts val="0"/>
              </a:spcBef>
              <a:spcAft>
                <a:spcPts val="0"/>
              </a:spcAft>
              <a:buClr>
                <a:schemeClr val="dk1"/>
              </a:buClr>
              <a:buSzPts val="1400"/>
              <a:buFont typeface="Arial"/>
              <a:buNone/>
            </a:pPr>
            <a:r>
              <a:rPr lang="de-DE" sz="1200" b="0" i="0" u="none" strike="noStrike" cap="none">
                <a:solidFill>
                  <a:srgbClr val="585858"/>
                </a:solidFill>
                <a:latin typeface="Arial"/>
                <a:ea typeface="Arial"/>
                <a:cs typeface="Arial"/>
                <a:sym typeface="Arial"/>
              </a:rPr>
              <a:t>Bericht für die Mitglieder November 2024</a:t>
            </a:r>
            <a:endParaRPr sz="1200" b="0" i="0" u="none" strike="noStrike" cap="none">
              <a:solidFill>
                <a:srgbClr val="585858"/>
              </a:solidFill>
              <a:latin typeface="Arial"/>
              <a:ea typeface="Arial"/>
              <a:cs typeface="Arial"/>
              <a:sym typeface="Arial"/>
            </a:endParaRPr>
          </a:p>
          <a:p>
            <a:pPr marL="12700" marR="0" lvl="0" indent="0" algn="l" rtl="0">
              <a:lnSpc>
                <a:spcPct val="118750"/>
              </a:lnSpc>
              <a:spcBef>
                <a:spcPts val="0"/>
              </a:spcBef>
              <a:spcAft>
                <a:spcPts val="0"/>
              </a:spcAft>
              <a:buClr>
                <a:srgbClr val="000000"/>
              </a:buClr>
              <a:buSzPts val="1200"/>
              <a:buFont typeface="Arial"/>
              <a:buNone/>
            </a:pPr>
            <a:endParaRPr sz="1200" b="0" i="0" u="none" strike="noStrike" cap="none">
              <a:solidFill>
                <a:srgbClr val="888888"/>
              </a:solidFill>
              <a:latin typeface="Arial"/>
              <a:ea typeface="Arial"/>
              <a:cs typeface="Arial"/>
              <a:sym typeface="Arial"/>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MasterSp="0">
  <p:cSld>
    <p:bg>
      <p:bgPr>
        <a:solidFill>
          <a:srgbClr val="D9D9D9"/>
        </a:solidFill>
        <a:effectLst/>
      </p:bgPr>
    </p:bg>
    <p:spTree>
      <p:nvGrpSpPr>
        <p:cNvPr id="1" name="Shape 166"/>
        <p:cNvGrpSpPr/>
        <p:nvPr/>
      </p:nvGrpSpPr>
      <p:grpSpPr>
        <a:xfrm>
          <a:off x="0" y="0"/>
          <a:ext cx="0" cy="0"/>
          <a:chOff x="0" y="0"/>
          <a:chExt cx="0" cy="0"/>
        </a:xfrm>
      </p:grpSpPr>
      <p:sp>
        <p:nvSpPr>
          <p:cNvPr id="167" name="Google Shape;167;p11"/>
          <p:cNvSpPr txBox="1">
            <a:spLocks noGrp="1"/>
          </p:cNvSpPr>
          <p:nvPr>
            <p:ph type="title"/>
          </p:nvPr>
        </p:nvSpPr>
        <p:spPr>
          <a:xfrm>
            <a:off x="690168" y="478358"/>
            <a:ext cx="1616100" cy="574800"/>
          </a:xfrm>
          <a:prstGeom prst="rect">
            <a:avLst/>
          </a:prstGeom>
          <a:noFill/>
          <a:ln>
            <a:noFill/>
          </a:ln>
        </p:spPr>
        <p:txBody>
          <a:bodyPr spcFirstLastPara="1" wrap="square" lIns="0" tIns="12700" rIns="0" bIns="0" anchor="t" anchorCtr="0">
            <a:spAutoFit/>
          </a:bodyPr>
          <a:lstStyle/>
          <a:p>
            <a:pPr marL="12700" lvl="0" indent="0" algn="l" rtl="0">
              <a:lnSpc>
                <a:spcPct val="100000"/>
              </a:lnSpc>
              <a:spcBef>
                <a:spcPts val="0"/>
              </a:spcBef>
              <a:spcAft>
                <a:spcPts val="0"/>
              </a:spcAft>
              <a:buSzPts val="1400"/>
              <a:buNone/>
            </a:pPr>
            <a:r>
              <a:rPr lang="de-DE">
                <a:solidFill>
                  <a:srgbClr val="7E7E7E"/>
                </a:solidFill>
              </a:rPr>
              <a:t>Personal</a:t>
            </a:r>
            <a:endParaRPr/>
          </a:p>
        </p:txBody>
      </p:sp>
      <p:sp>
        <p:nvSpPr>
          <p:cNvPr id="168" name="Google Shape;168;p11"/>
          <p:cNvSpPr txBox="1"/>
          <p:nvPr/>
        </p:nvSpPr>
        <p:spPr>
          <a:xfrm>
            <a:off x="923050" y="1053150"/>
            <a:ext cx="5820600" cy="259800"/>
          </a:xfrm>
          <a:prstGeom prst="rect">
            <a:avLst/>
          </a:prstGeom>
          <a:noFill/>
          <a:ln>
            <a:noFill/>
          </a:ln>
        </p:spPr>
        <p:txBody>
          <a:bodyPr spcFirstLastPara="1" wrap="square" lIns="0" tIns="13325" rIns="0" bIns="0" anchor="t" anchorCtr="0">
            <a:spAutoFit/>
          </a:bodyPr>
          <a:lstStyle/>
          <a:p>
            <a:pPr marL="0" marR="0" lvl="0" indent="0" algn="just" rtl="0">
              <a:lnSpc>
                <a:spcPct val="100000"/>
              </a:lnSpc>
              <a:spcBef>
                <a:spcPts val="0"/>
              </a:spcBef>
              <a:spcAft>
                <a:spcPts val="0"/>
              </a:spcAft>
              <a:buClr>
                <a:srgbClr val="000000"/>
              </a:buClr>
              <a:buSzPts val="2000"/>
              <a:buFont typeface="Arial"/>
              <a:buNone/>
            </a:pPr>
            <a:endParaRPr sz="1600" b="0" i="0" u="none" strike="noStrike" cap="none">
              <a:solidFill>
                <a:schemeClr val="dk1"/>
              </a:solidFill>
              <a:latin typeface="Calibri"/>
              <a:ea typeface="Calibri"/>
              <a:cs typeface="Calibri"/>
              <a:sym typeface="Calibri"/>
            </a:endParaRPr>
          </a:p>
        </p:txBody>
      </p:sp>
      <p:pic>
        <p:nvPicPr>
          <p:cNvPr id="169" name="Google Shape;169;p11"/>
          <p:cNvPicPr preferRelativeResize="0"/>
          <p:nvPr/>
        </p:nvPicPr>
        <p:blipFill rotWithShape="1">
          <a:blip r:embed="rId3">
            <a:alphaModFix/>
          </a:blip>
          <a:srcRect/>
          <a:stretch/>
        </p:blipFill>
        <p:spPr>
          <a:xfrm>
            <a:off x="7124700" y="219456"/>
            <a:ext cx="1743940" cy="1007364"/>
          </a:xfrm>
          <a:prstGeom prst="rect">
            <a:avLst/>
          </a:prstGeom>
          <a:noFill/>
          <a:ln>
            <a:noFill/>
          </a:ln>
        </p:spPr>
      </p:pic>
      <p:sp>
        <p:nvSpPr>
          <p:cNvPr id="170" name="Google Shape;170;p11"/>
          <p:cNvSpPr txBox="1">
            <a:spLocks noGrp="1"/>
          </p:cNvSpPr>
          <p:nvPr>
            <p:ph type="sldNum" idx="12"/>
          </p:nvPr>
        </p:nvSpPr>
        <p:spPr>
          <a:xfrm>
            <a:off x="8214994" y="6446122"/>
            <a:ext cx="259800" cy="184800"/>
          </a:xfrm>
          <a:prstGeom prst="rect">
            <a:avLst/>
          </a:prstGeom>
          <a:noFill/>
          <a:ln>
            <a:noFill/>
          </a:ln>
        </p:spPr>
        <p:txBody>
          <a:bodyPr spcFirstLastPara="1" wrap="square" lIns="0" tIns="0" rIns="0" bIns="0" anchor="t" anchorCtr="0">
            <a:spAutoFit/>
          </a:bodyPr>
          <a:lstStyle/>
          <a:p>
            <a:pPr marL="38100" lvl="0" indent="0" algn="l" rtl="0">
              <a:lnSpc>
                <a:spcPct val="118750"/>
              </a:lnSpc>
              <a:spcBef>
                <a:spcPts val="0"/>
              </a:spcBef>
              <a:spcAft>
                <a:spcPts val="0"/>
              </a:spcAft>
              <a:buSzPts val="1200"/>
              <a:buNone/>
            </a:pPr>
            <a:r>
              <a:rPr lang="de-DE"/>
              <a:t> </a:t>
            </a:r>
            <a:fld id="{00000000-1234-1234-1234-123412341234}" type="slidenum">
              <a:rPr lang="de-DE"/>
              <a:t>14</a:t>
            </a:fld>
            <a:endParaRPr/>
          </a:p>
        </p:txBody>
      </p:sp>
      <p:sp>
        <p:nvSpPr>
          <p:cNvPr id="171" name="Google Shape;171;p11"/>
          <p:cNvSpPr txBox="1"/>
          <p:nvPr/>
        </p:nvSpPr>
        <p:spPr>
          <a:xfrm>
            <a:off x="338000" y="6265000"/>
            <a:ext cx="3000000" cy="588600"/>
          </a:xfrm>
          <a:prstGeom prst="rect">
            <a:avLst/>
          </a:prstGeom>
          <a:noFill/>
          <a:ln>
            <a:noFill/>
          </a:ln>
        </p:spPr>
        <p:txBody>
          <a:bodyPr spcFirstLastPara="1" wrap="square" lIns="91425" tIns="91425" rIns="91425" bIns="91425" anchor="t" anchorCtr="0">
            <a:spAutoFit/>
          </a:bodyPr>
          <a:lstStyle/>
          <a:p>
            <a:pPr marL="12700" marR="0" lvl="0" indent="0" algn="l" rtl="0">
              <a:lnSpc>
                <a:spcPct val="118750"/>
              </a:lnSpc>
              <a:spcBef>
                <a:spcPts val="0"/>
              </a:spcBef>
              <a:spcAft>
                <a:spcPts val="0"/>
              </a:spcAft>
              <a:buClr>
                <a:schemeClr val="dk1"/>
              </a:buClr>
              <a:buSzPts val="1400"/>
              <a:buFont typeface="Arial"/>
              <a:buNone/>
            </a:pPr>
            <a:r>
              <a:rPr lang="de-DE" sz="1200" b="0" i="0" u="none" strike="noStrike" cap="none">
                <a:solidFill>
                  <a:srgbClr val="585858"/>
                </a:solidFill>
                <a:latin typeface="Arial"/>
                <a:ea typeface="Arial"/>
                <a:cs typeface="Arial"/>
                <a:sym typeface="Arial"/>
              </a:rPr>
              <a:t>Bericht für die Mitglieder November 2024</a:t>
            </a:r>
            <a:endParaRPr sz="1200" b="0" i="0" u="none" strike="noStrike" cap="none">
              <a:solidFill>
                <a:srgbClr val="585858"/>
              </a:solidFill>
              <a:latin typeface="Arial"/>
              <a:ea typeface="Arial"/>
              <a:cs typeface="Arial"/>
              <a:sym typeface="Arial"/>
            </a:endParaRPr>
          </a:p>
          <a:p>
            <a:pPr marL="12700" marR="0" lvl="0" indent="0" algn="l" rtl="0">
              <a:lnSpc>
                <a:spcPct val="118750"/>
              </a:lnSpc>
              <a:spcBef>
                <a:spcPts val="0"/>
              </a:spcBef>
              <a:spcAft>
                <a:spcPts val="0"/>
              </a:spcAft>
              <a:buClr>
                <a:srgbClr val="000000"/>
              </a:buClr>
              <a:buSzPts val="1200"/>
              <a:buFont typeface="Arial"/>
              <a:buNone/>
            </a:pPr>
            <a:endParaRPr sz="1200" b="0" i="0" u="none" strike="noStrike" cap="none">
              <a:solidFill>
                <a:srgbClr val="666666"/>
              </a:solidFill>
              <a:latin typeface="Arial"/>
              <a:ea typeface="Arial"/>
              <a:cs typeface="Arial"/>
              <a:sym typeface="Arial"/>
            </a:endParaRPr>
          </a:p>
        </p:txBody>
      </p:sp>
      <p:sp>
        <p:nvSpPr>
          <p:cNvPr id="172" name="Google Shape;172;p11"/>
          <p:cNvSpPr txBox="1"/>
          <p:nvPr/>
        </p:nvSpPr>
        <p:spPr>
          <a:xfrm>
            <a:off x="3367675" y="4886450"/>
            <a:ext cx="2216700" cy="4002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Calibri"/>
              <a:ea typeface="Calibri"/>
              <a:cs typeface="Calibri"/>
              <a:sym typeface="Calibri"/>
            </a:endParaRPr>
          </a:p>
        </p:txBody>
      </p:sp>
      <p:pic>
        <p:nvPicPr>
          <p:cNvPr id="173" name="Google Shape;173;p11" title="Diagramm"/>
          <p:cNvPicPr preferRelativeResize="0"/>
          <p:nvPr/>
        </p:nvPicPr>
        <p:blipFill rotWithShape="1">
          <a:blip r:embed="rId4">
            <a:alphaModFix/>
          </a:blip>
          <a:srcRect/>
          <a:stretch/>
        </p:blipFill>
        <p:spPr>
          <a:xfrm>
            <a:off x="285750" y="1542999"/>
            <a:ext cx="8572500" cy="4536325"/>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MasterSp="0">
  <p:cSld>
    <p:bg>
      <p:bgPr>
        <a:solidFill>
          <a:srgbClr val="D9D9D9"/>
        </a:solidFill>
        <a:effectLst/>
      </p:bgPr>
    </p:bg>
    <p:spTree>
      <p:nvGrpSpPr>
        <p:cNvPr id="1" name="Shape 177"/>
        <p:cNvGrpSpPr/>
        <p:nvPr/>
      </p:nvGrpSpPr>
      <p:grpSpPr>
        <a:xfrm>
          <a:off x="0" y="0"/>
          <a:ext cx="0" cy="0"/>
          <a:chOff x="0" y="0"/>
          <a:chExt cx="0" cy="0"/>
        </a:xfrm>
      </p:grpSpPr>
      <p:sp>
        <p:nvSpPr>
          <p:cNvPr id="178" name="Google Shape;178;g2b3f36d2d2b_0_8"/>
          <p:cNvSpPr txBox="1">
            <a:spLocks noGrp="1"/>
          </p:cNvSpPr>
          <p:nvPr>
            <p:ph type="title"/>
          </p:nvPr>
        </p:nvSpPr>
        <p:spPr>
          <a:xfrm>
            <a:off x="690176" y="478350"/>
            <a:ext cx="6167700" cy="567000"/>
          </a:xfrm>
          <a:prstGeom prst="rect">
            <a:avLst/>
          </a:prstGeom>
          <a:noFill/>
          <a:ln>
            <a:noFill/>
          </a:ln>
        </p:spPr>
        <p:txBody>
          <a:bodyPr spcFirstLastPara="1" wrap="square" lIns="0" tIns="12700" rIns="0" bIns="0" anchor="t" anchorCtr="0">
            <a:spAutoFit/>
          </a:bodyPr>
          <a:lstStyle/>
          <a:p>
            <a:pPr marL="12700" lvl="0" indent="0" algn="l" rtl="0">
              <a:lnSpc>
                <a:spcPct val="100000"/>
              </a:lnSpc>
              <a:spcBef>
                <a:spcPts val="0"/>
              </a:spcBef>
              <a:spcAft>
                <a:spcPts val="0"/>
              </a:spcAft>
              <a:buSzPts val="1400"/>
              <a:buNone/>
            </a:pPr>
            <a:r>
              <a:rPr lang="de-DE">
                <a:solidFill>
                  <a:srgbClr val="7E7E7E"/>
                </a:solidFill>
              </a:rPr>
              <a:t>MITARBEITENDE &amp; FREIE 2024</a:t>
            </a:r>
            <a:endParaRPr/>
          </a:p>
        </p:txBody>
      </p:sp>
      <p:pic>
        <p:nvPicPr>
          <p:cNvPr id="179" name="Google Shape;179;g2b3f36d2d2b_0_8"/>
          <p:cNvPicPr preferRelativeResize="0"/>
          <p:nvPr/>
        </p:nvPicPr>
        <p:blipFill rotWithShape="1">
          <a:blip r:embed="rId3">
            <a:alphaModFix/>
          </a:blip>
          <a:srcRect/>
          <a:stretch/>
        </p:blipFill>
        <p:spPr>
          <a:xfrm>
            <a:off x="7124700" y="219456"/>
            <a:ext cx="1743940" cy="1007364"/>
          </a:xfrm>
          <a:prstGeom prst="rect">
            <a:avLst/>
          </a:prstGeom>
          <a:noFill/>
          <a:ln>
            <a:noFill/>
          </a:ln>
        </p:spPr>
      </p:pic>
      <p:sp>
        <p:nvSpPr>
          <p:cNvPr id="180" name="Google Shape;180;g2b3f36d2d2b_0_8"/>
          <p:cNvSpPr txBox="1">
            <a:spLocks noGrp="1"/>
          </p:cNvSpPr>
          <p:nvPr>
            <p:ph type="sldNum" idx="12"/>
          </p:nvPr>
        </p:nvSpPr>
        <p:spPr>
          <a:xfrm>
            <a:off x="8214994" y="6446122"/>
            <a:ext cx="259800" cy="184800"/>
          </a:xfrm>
          <a:prstGeom prst="rect">
            <a:avLst/>
          </a:prstGeom>
          <a:noFill/>
          <a:ln>
            <a:noFill/>
          </a:ln>
        </p:spPr>
        <p:txBody>
          <a:bodyPr spcFirstLastPara="1" wrap="square" lIns="0" tIns="0" rIns="0" bIns="0" anchor="t" anchorCtr="0">
            <a:spAutoFit/>
          </a:bodyPr>
          <a:lstStyle/>
          <a:p>
            <a:pPr marL="38100" lvl="0" indent="0" algn="l" rtl="0">
              <a:lnSpc>
                <a:spcPct val="118750"/>
              </a:lnSpc>
              <a:spcBef>
                <a:spcPts val="0"/>
              </a:spcBef>
              <a:spcAft>
                <a:spcPts val="0"/>
              </a:spcAft>
              <a:buSzPts val="1200"/>
              <a:buNone/>
            </a:pPr>
            <a:r>
              <a:rPr lang="de-DE"/>
              <a:t> </a:t>
            </a:r>
            <a:fld id="{00000000-1234-1234-1234-123412341234}" type="slidenum">
              <a:rPr lang="de-DE"/>
              <a:t>15</a:t>
            </a:fld>
            <a:endParaRPr/>
          </a:p>
        </p:txBody>
      </p:sp>
      <p:sp>
        <p:nvSpPr>
          <p:cNvPr id="181" name="Google Shape;181;g2b3f36d2d2b_0_8"/>
          <p:cNvSpPr txBox="1"/>
          <p:nvPr/>
        </p:nvSpPr>
        <p:spPr>
          <a:xfrm>
            <a:off x="338000" y="6265000"/>
            <a:ext cx="3000000" cy="588600"/>
          </a:xfrm>
          <a:prstGeom prst="rect">
            <a:avLst/>
          </a:prstGeom>
          <a:noFill/>
          <a:ln>
            <a:noFill/>
          </a:ln>
        </p:spPr>
        <p:txBody>
          <a:bodyPr spcFirstLastPara="1" wrap="square" lIns="91425" tIns="91425" rIns="91425" bIns="91425" anchor="t" anchorCtr="0">
            <a:spAutoFit/>
          </a:bodyPr>
          <a:lstStyle/>
          <a:p>
            <a:pPr marL="12700" marR="0" lvl="0" indent="0" algn="l" rtl="0">
              <a:lnSpc>
                <a:spcPct val="118750"/>
              </a:lnSpc>
              <a:spcBef>
                <a:spcPts val="0"/>
              </a:spcBef>
              <a:spcAft>
                <a:spcPts val="0"/>
              </a:spcAft>
              <a:buClr>
                <a:schemeClr val="dk1"/>
              </a:buClr>
              <a:buSzPts val="1400"/>
              <a:buFont typeface="Arial"/>
              <a:buNone/>
            </a:pPr>
            <a:r>
              <a:rPr lang="de-DE" sz="1200" b="0" i="0" u="none" strike="noStrike" cap="none">
                <a:solidFill>
                  <a:srgbClr val="585858"/>
                </a:solidFill>
                <a:latin typeface="Arial"/>
                <a:ea typeface="Arial"/>
                <a:cs typeface="Arial"/>
                <a:sym typeface="Arial"/>
              </a:rPr>
              <a:t>Bericht für die Mitglieder November 2024</a:t>
            </a:r>
            <a:endParaRPr sz="1200" b="0" i="0" u="none" strike="noStrike" cap="none">
              <a:solidFill>
                <a:srgbClr val="585858"/>
              </a:solidFill>
              <a:latin typeface="Arial"/>
              <a:ea typeface="Arial"/>
              <a:cs typeface="Arial"/>
              <a:sym typeface="Arial"/>
            </a:endParaRPr>
          </a:p>
          <a:p>
            <a:pPr marL="12700" marR="0" lvl="0" indent="0" algn="l" rtl="0">
              <a:lnSpc>
                <a:spcPct val="118750"/>
              </a:lnSpc>
              <a:spcBef>
                <a:spcPts val="0"/>
              </a:spcBef>
              <a:spcAft>
                <a:spcPts val="0"/>
              </a:spcAft>
              <a:buClr>
                <a:srgbClr val="000000"/>
              </a:buClr>
              <a:buSzPts val="1200"/>
              <a:buFont typeface="Arial"/>
              <a:buNone/>
            </a:pPr>
            <a:endParaRPr sz="1200" b="0" i="0" u="none" strike="noStrike" cap="none">
              <a:solidFill>
                <a:srgbClr val="666666"/>
              </a:solidFill>
              <a:latin typeface="Arial"/>
              <a:ea typeface="Arial"/>
              <a:cs typeface="Arial"/>
              <a:sym typeface="Arial"/>
            </a:endParaRPr>
          </a:p>
        </p:txBody>
      </p:sp>
      <p:sp>
        <p:nvSpPr>
          <p:cNvPr id="182" name="Google Shape;182;g2b3f36d2d2b_0_8"/>
          <p:cNvSpPr txBox="1"/>
          <p:nvPr/>
        </p:nvSpPr>
        <p:spPr>
          <a:xfrm>
            <a:off x="3367675" y="4886450"/>
            <a:ext cx="2216700" cy="4002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rgbClr val="000000"/>
              </a:solidFill>
              <a:latin typeface="Calibri"/>
              <a:ea typeface="Calibri"/>
              <a:cs typeface="Calibri"/>
              <a:sym typeface="Calibri"/>
            </a:endParaRPr>
          </a:p>
        </p:txBody>
      </p:sp>
      <p:sp>
        <p:nvSpPr>
          <p:cNvPr id="183" name="Google Shape;183;g2b3f36d2d2b_0_8"/>
          <p:cNvSpPr txBox="1"/>
          <p:nvPr/>
        </p:nvSpPr>
        <p:spPr>
          <a:xfrm>
            <a:off x="479100" y="1498613"/>
            <a:ext cx="8185800" cy="4494600"/>
          </a:xfrm>
          <a:prstGeom prst="rect">
            <a:avLst/>
          </a:prstGeom>
          <a:noFill/>
          <a:ln>
            <a:noFill/>
          </a:ln>
        </p:spPr>
        <p:txBody>
          <a:bodyPr spcFirstLastPara="1" wrap="square" lIns="91425" tIns="91425" rIns="91425" bIns="91425" anchor="t" anchorCtr="0">
            <a:spAutoFit/>
          </a:bodyPr>
          <a:lstStyle/>
          <a:p>
            <a:pPr marL="0" marR="0" lvl="0" indent="0" algn="l" rtl="0">
              <a:lnSpc>
                <a:spcPct val="100000"/>
              </a:lnSpc>
              <a:spcBef>
                <a:spcPts val="0"/>
              </a:spcBef>
              <a:spcAft>
                <a:spcPts val="0"/>
              </a:spcAft>
              <a:buClr>
                <a:srgbClr val="000000"/>
              </a:buClr>
              <a:buSzPts val="2800"/>
              <a:buFont typeface="Arial"/>
              <a:buNone/>
            </a:pPr>
            <a:r>
              <a:rPr lang="de-DE" sz="2800" b="0" i="0" u="none" strike="noStrike" cap="none">
                <a:solidFill>
                  <a:schemeClr val="dk1"/>
                </a:solidFill>
                <a:latin typeface="Calibri"/>
                <a:ea typeface="Calibri"/>
                <a:cs typeface="Calibri"/>
                <a:sym typeface="Calibri"/>
              </a:rPr>
              <a:t>Gabriele Gottschalk-Keller, Reinhard Mesletzky, Stocki, Martina, Sabrina, Jens, Antje, Susanne, Heiko, Iwakami-Dose, Sanae Gregg, Jules, Josefine, Benedikt Stams, Kim, Marlene, Ursula, Friederike, Lena, Berit, Andrea, Kurt, Florian, Günther, Horst, Annegret, Ulrike, Sofia, Michi, Sascha, Renata, Marlene, Tanzberger, Gerti, Caroline, Arni, Karen, Martin, Ute, Elisabeth, Erich, Andreas, Stefan, Kristina, Brigitte, Ingrid, Sergeij, Moni, Holger, Jakob, Deagan, Ellen, Regina, Andrea, Tim …</a:t>
            </a:r>
            <a:endParaRPr sz="2800" b="0" i="0" u="none" strike="noStrike" cap="none">
              <a:solidFill>
                <a:schemeClr val="dk1"/>
              </a:solidFill>
              <a:latin typeface="Calibri"/>
              <a:ea typeface="Calibri"/>
              <a:cs typeface="Calibri"/>
              <a:sym typeface="Calibri"/>
            </a:endParaRPr>
          </a:p>
        </p:txBody>
      </p:sp>
    </p:spTree>
  </p:cSld>
  <p:clrMapOvr>
    <a:masterClrMapping/>
  </p:clrMapOvr>
  <mc:AlternateContent xmlns:mc="http://schemas.openxmlformats.org/markup-compatibility/2006" xmlns:p14="http://schemas.microsoft.com/office/powerpoint/2010/main">
    <mc:Choice Requires="p14">
      <p:transition spd="slow" p14:dur="12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83">
                                            <p:txEl>
                                              <p:pRg st="0" end="0"/>
                                            </p:txEl>
                                          </p:spTgt>
                                        </p:tgtEl>
                                        <p:attrNameLst>
                                          <p:attrName>style.visibility</p:attrName>
                                        </p:attrNameLst>
                                      </p:cBhvr>
                                      <p:to>
                                        <p:strVal val="visible"/>
                                      </p:to>
                                    </p:set>
                                    <p:animEffect transition="in" filter="fade">
                                      <p:cBhvr>
                                        <p:cTn id="7" dur="1000"/>
                                        <p:tgtEl>
                                          <p:spTgt spid="18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showMasterSp="0">
  <p:cSld>
    <p:bg>
      <p:bgPr>
        <a:solidFill>
          <a:srgbClr val="D9D9D9"/>
        </a:solidFill>
        <a:effectLst/>
      </p:bgPr>
    </p:bg>
    <p:spTree>
      <p:nvGrpSpPr>
        <p:cNvPr id="1" name="Shape 187"/>
        <p:cNvGrpSpPr/>
        <p:nvPr/>
      </p:nvGrpSpPr>
      <p:grpSpPr>
        <a:xfrm>
          <a:off x="0" y="0"/>
          <a:ext cx="0" cy="0"/>
          <a:chOff x="0" y="0"/>
          <a:chExt cx="0" cy="0"/>
        </a:xfrm>
      </p:grpSpPr>
      <p:sp>
        <p:nvSpPr>
          <p:cNvPr id="188" name="Google Shape;188;p12"/>
          <p:cNvSpPr txBox="1">
            <a:spLocks noGrp="1"/>
          </p:cNvSpPr>
          <p:nvPr>
            <p:ph type="title"/>
          </p:nvPr>
        </p:nvSpPr>
        <p:spPr>
          <a:xfrm>
            <a:off x="690168" y="478358"/>
            <a:ext cx="2407800" cy="574800"/>
          </a:xfrm>
          <a:prstGeom prst="rect">
            <a:avLst/>
          </a:prstGeom>
          <a:noFill/>
          <a:ln>
            <a:noFill/>
          </a:ln>
        </p:spPr>
        <p:txBody>
          <a:bodyPr spcFirstLastPara="1" wrap="square" lIns="0" tIns="12700" rIns="0" bIns="0" anchor="t" anchorCtr="0">
            <a:spAutoFit/>
          </a:bodyPr>
          <a:lstStyle/>
          <a:p>
            <a:pPr marL="12700" lvl="0" indent="0" algn="l" rtl="0">
              <a:lnSpc>
                <a:spcPct val="100000"/>
              </a:lnSpc>
              <a:spcBef>
                <a:spcPts val="0"/>
              </a:spcBef>
              <a:spcAft>
                <a:spcPts val="0"/>
              </a:spcAft>
              <a:buSzPts val="1400"/>
              <a:buNone/>
            </a:pPr>
            <a:r>
              <a:rPr lang="de-DE">
                <a:solidFill>
                  <a:srgbClr val="7E7E7E"/>
                </a:solidFill>
              </a:rPr>
              <a:t>Finanzierung</a:t>
            </a:r>
            <a:endParaRPr/>
          </a:p>
        </p:txBody>
      </p:sp>
      <p:sp>
        <p:nvSpPr>
          <p:cNvPr id="189" name="Google Shape;189;p12"/>
          <p:cNvSpPr txBox="1"/>
          <p:nvPr/>
        </p:nvSpPr>
        <p:spPr>
          <a:xfrm>
            <a:off x="690175" y="1504625"/>
            <a:ext cx="8054400" cy="4275900"/>
          </a:xfrm>
          <a:prstGeom prst="rect">
            <a:avLst/>
          </a:prstGeom>
          <a:noFill/>
          <a:ln>
            <a:noFill/>
          </a:ln>
        </p:spPr>
        <p:txBody>
          <a:bodyPr spcFirstLastPara="1" wrap="square" lIns="0" tIns="13325" rIns="0" bIns="0" anchor="t" anchorCtr="0">
            <a:spAutoFit/>
          </a:bodyPr>
          <a:lstStyle/>
          <a:p>
            <a:pPr marL="354965" marR="5080" lvl="0" indent="-342900" algn="l" rtl="0">
              <a:lnSpc>
                <a:spcPct val="100000"/>
              </a:lnSpc>
              <a:spcBef>
                <a:spcPts val="0"/>
              </a:spcBef>
              <a:spcAft>
                <a:spcPts val="0"/>
              </a:spcAft>
              <a:buClr>
                <a:schemeClr val="dk1"/>
              </a:buClr>
              <a:buSzPts val="2400"/>
              <a:buFont typeface="Arial"/>
              <a:buChar char="•"/>
            </a:pPr>
            <a:r>
              <a:rPr lang="de-DE" sz="2000" b="1" i="0" u="none" strike="noStrike" cap="none">
                <a:solidFill>
                  <a:schemeClr val="dk1"/>
                </a:solidFill>
                <a:latin typeface="Calibri"/>
                <a:ea typeface="Calibri"/>
                <a:cs typeface="Calibri"/>
                <a:sym typeface="Calibri"/>
              </a:rPr>
              <a:t>Förderung Kulturreferat</a:t>
            </a:r>
            <a:r>
              <a:rPr lang="de-DE" sz="2000" b="0" i="0" u="none" strike="noStrike" cap="none">
                <a:solidFill>
                  <a:schemeClr val="dk1"/>
                </a:solidFill>
                <a:latin typeface="Calibri"/>
                <a:ea typeface="Calibri"/>
                <a:cs typeface="Calibri"/>
                <a:sym typeface="Calibri"/>
              </a:rPr>
              <a:t>: ab 2023 132.000€. Das HEi konnte von einer Projektförderung in eine institutionelle Förderung wechseln.</a:t>
            </a:r>
            <a:endParaRPr sz="2000" b="0" i="0" u="none" strike="noStrike" cap="none">
              <a:solidFill>
                <a:schemeClr val="dk1"/>
              </a:solidFill>
              <a:latin typeface="Calibri"/>
              <a:ea typeface="Calibri"/>
              <a:cs typeface="Calibri"/>
              <a:sym typeface="Calibri"/>
            </a:endParaRPr>
          </a:p>
          <a:p>
            <a:pPr marL="355600" marR="0" lvl="0" indent="-317500" algn="l" rtl="0">
              <a:lnSpc>
                <a:spcPct val="100000"/>
              </a:lnSpc>
              <a:spcBef>
                <a:spcPts val="790"/>
              </a:spcBef>
              <a:spcAft>
                <a:spcPts val="0"/>
              </a:spcAft>
              <a:buClr>
                <a:schemeClr val="dk1"/>
              </a:buClr>
              <a:buSzPts val="2000"/>
              <a:buFont typeface="Calibri"/>
              <a:buChar char="•"/>
            </a:pPr>
            <a:r>
              <a:rPr lang="de-DE" sz="2000" b="1" i="0" u="none" strike="noStrike" cap="none">
                <a:solidFill>
                  <a:schemeClr val="dk1"/>
                </a:solidFill>
                <a:latin typeface="Calibri"/>
                <a:ea typeface="Calibri"/>
                <a:cs typeface="Calibri"/>
                <a:sym typeface="Calibri"/>
              </a:rPr>
              <a:t>Sponsoring</a:t>
            </a:r>
            <a:r>
              <a:rPr lang="de-DE" sz="2000" b="0" i="0" u="none" strike="noStrike" cap="none">
                <a:solidFill>
                  <a:schemeClr val="dk1"/>
                </a:solidFill>
                <a:latin typeface="Calibri"/>
                <a:ea typeface="Calibri"/>
                <a:cs typeface="Calibri"/>
                <a:sym typeface="Calibri"/>
              </a:rPr>
              <a:t>: bisher nur ein ein Sponsor, die bayerische Hausbau, endet 2025</a:t>
            </a:r>
            <a:endParaRPr sz="2000" b="0" i="0" u="none" strike="noStrike" cap="none">
              <a:solidFill>
                <a:schemeClr val="dk1"/>
              </a:solidFill>
              <a:latin typeface="Calibri"/>
              <a:ea typeface="Calibri"/>
              <a:cs typeface="Calibri"/>
              <a:sym typeface="Calibri"/>
            </a:endParaRPr>
          </a:p>
          <a:p>
            <a:pPr marL="355600" marR="0" lvl="0" indent="-317500" algn="l" rtl="0">
              <a:lnSpc>
                <a:spcPct val="100000"/>
              </a:lnSpc>
              <a:spcBef>
                <a:spcPts val="790"/>
              </a:spcBef>
              <a:spcAft>
                <a:spcPts val="0"/>
              </a:spcAft>
              <a:buClr>
                <a:schemeClr val="dk1"/>
              </a:buClr>
              <a:buSzPts val="2000"/>
              <a:buFont typeface="Calibri"/>
              <a:buChar char="•"/>
            </a:pPr>
            <a:r>
              <a:rPr lang="de-DE" sz="2000" b="1" i="0" u="none" strike="noStrike" cap="none">
                <a:solidFill>
                  <a:schemeClr val="dk1"/>
                </a:solidFill>
                <a:latin typeface="Calibri"/>
                <a:ea typeface="Calibri"/>
                <a:cs typeface="Calibri"/>
                <a:sym typeface="Calibri"/>
              </a:rPr>
              <a:t>Postcode Stiftung:</a:t>
            </a:r>
            <a:r>
              <a:rPr lang="de-DE" sz="2000" b="0" i="0" u="none" strike="noStrike" cap="none">
                <a:solidFill>
                  <a:schemeClr val="dk1"/>
                </a:solidFill>
                <a:latin typeface="Calibri"/>
                <a:ea typeface="Calibri"/>
                <a:cs typeface="Calibri"/>
                <a:sym typeface="Calibri"/>
              </a:rPr>
              <a:t> 79.000€ bis Ende 2025 für Angebote für junge Menschen (Musik, Film, Streetart Kunst)</a:t>
            </a:r>
            <a:endParaRPr sz="2000" b="0" i="0" u="none" strike="noStrike" cap="none">
              <a:solidFill>
                <a:schemeClr val="dk1"/>
              </a:solidFill>
              <a:latin typeface="Calibri"/>
              <a:ea typeface="Calibri"/>
              <a:cs typeface="Calibri"/>
              <a:sym typeface="Calibri"/>
            </a:endParaRPr>
          </a:p>
          <a:p>
            <a:pPr marL="355600" marR="0" lvl="0" indent="-317500" algn="l" rtl="0">
              <a:lnSpc>
                <a:spcPct val="100000"/>
              </a:lnSpc>
              <a:spcBef>
                <a:spcPts val="790"/>
              </a:spcBef>
              <a:spcAft>
                <a:spcPts val="0"/>
              </a:spcAft>
              <a:buClr>
                <a:schemeClr val="dk1"/>
              </a:buClr>
              <a:buSzPts val="2000"/>
              <a:buFont typeface="Calibri"/>
              <a:buChar char="•"/>
            </a:pPr>
            <a:r>
              <a:rPr lang="de-DE" sz="2000" b="0" i="0" u="none" strike="noStrike" cap="none">
                <a:solidFill>
                  <a:schemeClr val="dk1"/>
                </a:solidFill>
                <a:latin typeface="Calibri"/>
                <a:ea typeface="Calibri"/>
                <a:cs typeface="Calibri"/>
                <a:sym typeface="Calibri"/>
              </a:rPr>
              <a:t>Weitere erfolgreiche Stiftungsanträge bei Münchner Bürgerstiftung, Wittmann Stiftung, Airbnb Community Fund und GLS Treuhandstiftung mit insgesamt ca. 90.000€</a:t>
            </a:r>
            <a:endParaRPr sz="2000" b="0" i="0" u="none" strike="noStrike" cap="none">
              <a:solidFill>
                <a:schemeClr val="dk1"/>
              </a:solidFill>
              <a:latin typeface="Calibri"/>
              <a:ea typeface="Calibri"/>
              <a:cs typeface="Calibri"/>
              <a:sym typeface="Calibri"/>
            </a:endParaRPr>
          </a:p>
          <a:p>
            <a:pPr marL="355600" marR="0" lvl="0" indent="-317500" algn="l" rtl="0">
              <a:lnSpc>
                <a:spcPct val="100000"/>
              </a:lnSpc>
              <a:spcBef>
                <a:spcPts val="790"/>
              </a:spcBef>
              <a:spcAft>
                <a:spcPts val="0"/>
              </a:spcAft>
              <a:buClr>
                <a:schemeClr val="dk1"/>
              </a:buClr>
              <a:buSzPts val="2000"/>
              <a:buFont typeface="Calibri"/>
              <a:buChar char="•"/>
            </a:pPr>
            <a:r>
              <a:rPr lang="de-DE" sz="2000" b="1" i="0" u="none" strike="noStrike" cap="none">
                <a:solidFill>
                  <a:schemeClr val="dk1"/>
                </a:solidFill>
                <a:latin typeface="Calibri"/>
                <a:ea typeface="Calibri"/>
                <a:cs typeface="Calibri"/>
                <a:sym typeface="Calibri"/>
              </a:rPr>
              <a:t>Spenden </a:t>
            </a:r>
            <a:r>
              <a:rPr lang="de-DE" sz="2000" b="0" i="0" u="none" strike="noStrike" cap="none">
                <a:solidFill>
                  <a:schemeClr val="dk1"/>
                </a:solidFill>
                <a:latin typeface="Calibri"/>
                <a:ea typeface="Calibri"/>
                <a:cs typeface="Calibri"/>
                <a:sym typeface="Calibri"/>
              </a:rPr>
              <a:t>in Höhe von ca. 23.000€  von Privatpersonen</a:t>
            </a:r>
            <a:endParaRPr sz="2000" b="0" i="0" u="none" strike="noStrike" cap="none">
              <a:solidFill>
                <a:schemeClr val="dk1"/>
              </a:solidFill>
              <a:latin typeface="Calibri"/>
              <a:ea typeface="Calibri"/>
              <a:cs typeface="Calibri"/>
              <a:sym typeface="Calibri"/>
            </a:endParaRPr>
          </a:p>
          <a:p>
            <a:pPr marL="457200" marR="0" lvl="0" indent="0" algn="l" rtl="0">
              <a:lnSpc>
                <a:spcPct val="100000"/>
              </a:lnSpc>
              <a:spcBef>
                <a:spcPts val="790"/>
              </a:spcBef>
              <a:spcAft>
                <a:spcPts val="0"/>
              </a:spcAft>
              <a:buClr>
                <a:srgbClr val="000000"/>
              </a:buClr>
              <a:buSzPts val="2000"/>
              <a:buFont typeface="Arial"/>
              <a:buNone/>
            </a:pPr>
            <a:endParaRPr sz="2000" b="0" i="0" u="none" strike="noStrike" cap="none">
              <a:solidFill>
                <a:schemeClr val="dk1"/>
              </a:solidFill>
              <a:latin typeface="Calibri"/>
              <a:ea typeface="Calibri"/>
              <a:cs typeface="Calibri"/>
              <a:sym typeface="Calibri"/>
            </a:endParaRPr>
          </a:p>
          <a:p>
            <a:pPr marL="354965" marR="0" lvl="0" indent="0" algn="l" rtl="0">
              <a:lnSpc>
                <a:spcPct val="100000"/>
              </a:lnSpc>
              <a:spcBef>
                <a:spcPts val="0"/>
              </a:spcBef>
              <a:spcAft>
                <a:spcPts val="0"/>
              </a:spcAft>
              <a:buClr>
                <a:srgbClr val="000000"/>
              </a:buClr>
              <a:buSzPts val="2000"/>
              <a:buFont typeface="Arial"/>
              <a:buNone/>
            </a:pPr>
            <a:endParaRPr sz="2000" b="0" i="0" u="none" strike="noStrike" cap="none">
              <a:solidFill>
                <a:schemeClr val="dk1"/>
              </a:solidFill>
              <a:latin typeface="Calibri"/>
              <a:ea typeface="Calibri"/>
              <a:cs typeface="Calibri"/>
              <a:sym typeface="Calibri"/>
            </a:endParaRPr>
          </a:p>
        </p:txBody>
      </p:sp>
      <p:pic>
        <p:nvPicPr>
          <p:cNvPr id="190" name="Google Shape;190;p12"/>
          <p:cNvPicPr preferRelativeResize="0"/>
          <p:nvPr/>
        </p:nvPicPr>
        <p:blipFill rotWithShape="1">
          <a:blip r:embed="rId3">
            <a:alphaModFix/>
          </a:blip>
          <a:srcRect/>
          <a:stretch/>
        </p:blipFill>
        <p:spPr>
          <a:xfrm>
            <a:off x="7124700" y="219456"/>
            <a:ext cx="1743940" cy="1007364"/>
          </a:xfrm>
          <a:prstGeom prst="rect">
            <a:avLst/>
          </a:prstGeom>
          <a:noFill/>
          <a:ln>
            <a:noFill/>
          </a:ln>
        </p:spPr>
      </p:pic>
      <p:sp>
        <p:nvSpPr>
          <p:cNvPr id="191" name="Google Shape;191;p12"/>
          <p:cNvSpPr txBox="1">
            <a:spLocks noGrp="1"/>
          </p:cNvSpPr>
          <p:nvPr>
            <p:ph type="sldNum" idx="12"/>
          </p:nvPr>
        </p:nvSpPr>
        <p:spPr>
          <a:xfrm>
            <a:off x="8214994" y="6446122"/>
            <a:ext cx="259800" cy="196200"/>
          </a:xfrm>
          <a:prstGeom prst="rect">
            <a:avLst/>
          </a:prstGeom>
          <a:noFill/>
          <a:ln>
            <a:noFill/>
          </a:ln>
        </p:spPr>
        <p:txBody>
          <a:bodyPr spcFirstLastPara="1" wrap="square" lIns="0" tIns="0" rIns="0" bIns="0" anchor="t" anchorCtr="0">
            <a:spAutoFit/>
          </a:bodyPr>
          <a:lstStyle/>
          <a:p>
            <a:pPr marL="38100" lvl="0" indent="0" algn="l" rtl="0">
              <a:lnSpc>
                <a:spcPct val="118750"/>
              </a:lnSpc>
              <a:spcBef>
                <a:spcPts val="0"/>
              </a:spcBef>
              <a:spcAft>
                <a:spcPts val="0"/>
              </a:spcAft>
              <a:buSzPts val="1200"/>
              <a:buNone/>
            </a:pPr>
            <a:fld id="{00000000-1234-1234-1234-123412341234}" type="slidenum">
              <a:rPr lang="de-DE"/>
              <a:t>16</a:t>
            </a:fld>
            <a:endParaRPr/>
          </a:p>
        </p:txBody>
      </p:sp>
      <p:sp>
        <p:nvSpPr>
          <p:cNvPr id="192" name="Google Shape;192;p12"/>
          <p:cNvSpPr txBox="1"/>
          <p:nvPr/>
        </p:nvSpPr>
        <p:spPr>
          <a:xfrm>
            <a:off x="338000" y="6446125"/>
            <a:ext cx="3000000" cy="588600"/>
          </a:xfrm>
          <a:prstGeom prst="rect">
            <a:avLst/>
          </a:prstGeom>
          <a:noFill/>
          <a:ln>
            <a:noFill/>
          </a:ln>
        </p:spPr>
        <p:txBody>
          <a:bodyPr spcFirstLastPara="1" wrap="square" lIns="91425" tIns="91425" rIns="91425" bIns="91425" anchor="t" anchorCtr="0">
            <a:spAutoFit/>
          </a:bodyPr>
          <a:lstStyle/>
          <a:p>
            <a:pPr marL="12700" marR="0" lvl="0" indent="0" algn="l" rtl="0">
              <a:lnSpc>
                <a:spcPct val="118750"/>
              </a:lnSpc>
              <a:spcBef>
                <a:spcPts val="0"/>
              </a:spcBef>
              <a:spcAft>
                <a:spcPts val="0"/>
              </a:spcAft>
              <a:buClr>
                <a:schemeClr val="dk1"/>
              </a:buClr>
              <a:buSzPts val="1400"/>
              <a:buFont typeface="Arial"/>
              <a:buNone/>
            </a:pPr>
            <a:r>
              <a:rPr lang="de-DE" sz="1200" b="0" i="0" u="none" strike="noStrike" cap="none">
                <a:solidFill>
                  <a:srgbClr val="585858"/>
                </a:solidFill>
                <a:latin typeface="Arial"/>
                <a:ea typeface="Arial"/>
                <a:cs typeface="Arial"/>
                <a:sym typeface="Arial"/>
              </a:rPr>
              <a:t>Bericht für die Mitglieder November 2024</a:t>
            </a:r>
            <a:endParaRPr sz="1200" b="0" i="0" u="none" strike="noStrike" cap="none">
              <a:solidFill>
                <a:srgbClr val="585858"/>
              </a:solidFill>
              <a:latin typeface="Arial"/>
              <a:ea typeface="Arial"/>
              <a:cs typeface="Arial"/>
              <a:sym typeface="Arial"/>
            </a:endParaRPr>
          </a:p>
          <a:p>
            <a:pPr marL="12700" marR="0" lvl="0" indent="0" algn="l" rtl="0">
              <a:lnSpc>
                <a:spcPct val="118750"/>
              </a:lnSpc>
              <a:spcBef>
                <a:spcPts val="0"/>
              </a:spcBef>
              <a:spcAft>
                <a:spcPts val="0"/>
              </a:spcAft>
              <a:buClr>
                <a:srgbClr val="000000"/>
              </a:buClr>
              <a:buSzPts val="1200"/>
              <a:buFont typeface="Arial"/>
              <a:buNone/>
            </a:pPr>
            <a:endParaRPr sz="1200" b="0" i="0" u="none" strike="noStrike" cap="none">
              <a:solidFill>
                <a:srgbClr val="888888"/>
              </a:solidFill>
              <a:latin typeface="Arial"/>
              <a:ea typeface="Arial"/>
              <a:cs typeface="Arial"/>
              <a:sym typeface="Arial"/>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83"/>
        <p:cNvGrpSpPr/>
        <p:nvPr/>
      </p:nvGrpSpPr>
      <p:grpSpPr>
        <a:xfrm>
          <a:off x="0" y="0"/>
          <a:ext cx="0" cy="0"/>
          <a:chOff x="0" y="0"/>
          <a:chExt cx="0" cy="0"/>
        </a:xfrm>
      </p:grpSpPr>
      <p:sp>
        <p:nvSpPr>
          <p:cNvPr id="84" name="Google Shape;84;p13"/>
          <p:cNvSpPr/>
          <p:nvPr/>
        </p:nvSpPr>
        <p:spPr>
          <a:xfrm>
            <a:off x="7058025" y="1200150"/>
            <a:ext cx="1628775" cy="242888"/>
          </a:xfrm>
          <a:prstGeom prst="roundRect">
            <a:avLst>
              <a:gd name="adj" fmla="val 50000"/>
            </a:avLst>
          </a:prstGeom>
          <a:solidFill>
            <a:srgbClr val="E2E8F0"/>
          </a:solidFill>
          <a:ln>
            <a:noFill/>
          </a:ln>
        </p:spPr>
        <p:txBody>
          <a:bodyPr spcFirstLastPara="1" wrap="square" lIns="68569" tIns="34275" rIns="68569" bIns="34275" anchor="ctr" anchorCtr="0">
            <a:noAutofit/>
          </a:bodyPr>
          <a:lstStyle/>
          <a:p>
            <a:pPr algn="ctr"/>
            <a:endParaRPr sz="1350">
              <a:solidFill>
                <a:schemeClr val="dk1"/>
              </a:solidFill>
              <a:latin typeface="Calibri"/>
              <a:ea typeface="Calibri"/>
              <a:cs typeface="Calibri"/>
              <a:sym typeface="Calibri"/>
            </a:endParaRPr>
          </a:p>
        </p:txBody>
      </p:sp>
      <p:sp>
        <p:nvSpPr>
          <p:cNvPr id="85" name="Google Shape;85;p13"/>
          <p:cNvSpPr/>
          <p:nvPr/>
        </p:nvSpPr>
        <p:spPr>
          <a:xfrm>
            <a:off x="457201" y="2648099"/>
            <a:ext cx="4603142" cy="1493044"/>
          </a:xfrm>
          <a:prstGeom prst="roundRect">
            <a:avLst>
              <a:gd name="adj" fmla="val 7655"/>
            </a:avLst>
          </a:prstGeom>
          <a:solidFill>
            <a:srgbClr val="0F172A"/>
          </a:solidFill>
          <a:ln>
            <a:noFill/>
          </a:ln>
        </p:spPr>
        <p:txBody>
          <a:bodyPr spcFirstLastPara="1" wrap="square" lIns="68569" tIns="34275" rIns="68569" bIns="34275" anchor="ctr" anchorCtr="0">
            <a:noAutofit/>
          </a:bodyPr>
          <a:lstStyle/>
          <a:p>
            <a:pPr algn="ctr"/>
            <a:endParaRPr sz="1350">
              <a:solidFill>
                <a:schemeClr val="dk1"/>
              </a:solidFill>
              <a:latin typeface="Calibri"/>
              <a:ea typeface="Calibri"/>
              <a:cs typeface="Calibri"/>
              <a:sym typeface="Calibri"/>
            </a:endParaRPr>
          </a:p>
        </p:txBody>
      </p:sp>
      <p:sp>
        <p:nvSpPr>
          <p:cNvPr id="86" name="Google Shape;86;p13"/>
          <p:cNvSpPr/>
          <p:nvPr/>
        </p:nvSpPr>
        <p:spPr>
          <a:xfrm>
            <a:off x="457200" y="5014801"/>
            <a:ext cx="2328863" cy="642938"/>
          </a:xfrm>
          <a:prstGeom prst="roundRect">
            <a:avLst>
              <a:gd name="adj" fmla="val 11111"/>
            </a:avLst>
          </a:prstGeom>
          <a:solidFill>
            <a:srgbClr val="FFFFFF"/>
          </a:solidFill>
          <a:ln w="9525" cap="flat" cmpd="sng">
            <a:solidFill>
              <a:srgbClr val="E2E8F0"/>
            </a:solidFill>
            <a:prstDash val="solid"/>
            <a:round/>
            <a:headEnd type="none" w="sm" len="sm"/>
            <a:tailEnd type="none" w="sm" len="sm"/>
          </a:ln>
        </p:spPr>
        <p:txBody>
          <a:bodyPr spcFirstLastPara="1" wrap="square" lIns="68569" tIns="34275" rIns="68569" bIns="34275" anchor="ctr" anchorCtr="0">
            <a:noAutofit/>
          </a:bodyPr>
          <a:lstStyle/>
          <a:p>
            <a:pPr algn="ctr"/>
            <a:endParaRPr sz="1350">
              <a:solidFill>
                <a:schemeClr val="dk1"/>
              </a:solidFill>
              <a:latin typeface="Calibri"/>
              <a:ea typeface="Calibri"/>
              <a:cs typeface="Calibri"/>
              <a:sym typeface="Calibri"/>
            </a:endParaRPr>
          </a:p>
        </p:txBody>
      </p:sp>
      <p:sp>
        <p:nvSpPr>
          <p:cNvPr id="87" name="Google Shape;87;p13"/>
          <p:cNvSpPr/>
          <p:nvPr/>
        </p:nvSpPr>
        <p:spPr>
          <a:xfrm>
            <a:off x="2900362" y="5014801"/>
            <a:ext cx="2328863" cy="642938"/>
          </a:xfrm>
          <a:prstGeom prst="roundRect">
            <a:avLst>
              <a:gd name="adj" fmla="val 11111"/>
            </a:avLst>
          </a:prstGeom>
          <a:solidFill>
            <a:srgbClr val="FFFFFF"/>
          </a:solidFill>
          <a:ln w="9525" cap="flat" cmpd="sng">
            <a:solidFill>
              <a:srgbClr val="E2E8F0"/>
            </a:solidFill>
            <a:prstDash val="solid"/>
            <a:round/>
            <a:headEnd type="none" w="sm" len="sm"/>
            <a:tailEnd type="none" w="sm" len="sm"/>
          </a:ln>
        </p:spPr>
        <p:txBody>
          <a:bodyPr spcFirstLastPara="1" wrap="square" lIns="68569" tIns="34275" rIns="68569" bIns="34275" anchor="ctr" anchorCtr="0">
            <a:noAutofit/>
          </a:bodyPr>
          <a:lstStyle/>
          <a:p>
            <a:pPr algn="ctr"/>
            <a:endParaRPr sz="1350">
              <a:solidFill>
                <a:schemeClr val="dk1"/>
              </a:solidFill>
              <a:latin typeface="Calibri"/>
              <a:ea typeface="Calibri"/>
              <a:cs typeface="Calibri"/>
              <a:sym typeface="Calibri"/>
            </a:endParaRPr>
          </a:p>
        </p:txBody>
      </p:sp>
      <p:sp>
        <p:nvSpPr>
          <p:cNvPr id="88" name="Google Shape;88;p13"/>
          <p:cNvSpPr/>
          <p:nvPr/>
        </p:nvSpPr>
        <p:spPr>
          <a:xfrm>
            <a:off x="5343525" y="5014801"/>
            <a:ext cx="3343275" cy="642938"/>
          </a:xfrm>
          <a:prstGeom prst="roundRect">
            <a:avLst>
              <a:gd name="adj" fmla="val 11111"/>
            </a:avLst>
          </a:prstGeom>
          <a:solidFill>
            <a:srgbClr val="EFF6FF"/>
          </a:solidFill>
          <a:ln w="9525" cap="flat" cmpd="sng">
            <a:solidFill>
              <a:srgbClr val="BFDBFE"/>
            </a:solidFill>
            <a:prstDash val="solid"/>
            <a:round/>
            <a:headEnd type="none" w="sm" len="sm"/>
            <a:tailEnd type="none" w="sm" len="sm"/>
          </a:ln>
        </p:spPr>
        <p:txBody>
          <a:bodyPr spcFirstLastPara="1" wrap="square" lIns="68569" tIns="34275" rIns="68569" bIns="34275" anchor="ctr" anchorCtr="0">
            <a:noAutofit/>
          </a:bodyPr>
          <a:lstStyle/>
          <a:p>
            <a:pPr algn="ctr"/>
            <a:endParaRPr sz="1350">
              <a:solidFill>
                <a:schemeClr val="dk1"/>
              </a:solidFill>
              <a:latin typeface="Calibri"/>
              <a:ea typeface="Calibri"/>
              <a:cs typeface="Calibri"/>
              <a:sym typeface="Calibri"/>
            </a:endParaRPr>
          </a:p>
        </p:txBody>
      </p:sp>
      <p:sp>
        <p:nvSpPr>
          <p:cNvPr id="89" name="Google Shape;89;p13"/>
          <p:cNvSpPr/>
          <p:nvPr/>
        </p:nvSpPr>
        <p:spPr>
          <a:xfrm>
            <a:off x="685801" y="3641080"/>
            <a:ext cx="4145942" cy="271463"/>
          </a:xfrm>
          <a:prstGeom prst="rect">
            <a:avLst/>
          </a:prstGeom>
          <a:noFill/>
          <a:ln>
            <a:noFill/>
          </a:ln>
        </p:spPr>
        <p:txBody>
          <a:bodyPr spcFirstLastPara="1" wrap="square" lIns="68569" tIns="34275" rIns="68569" bIns="34275" anchor="ctr" anchorCtr="0">
            <a:noAutofit/>
          </a:bodyPr>
          <a:lstStyle/>
          <a:p>
            <a:pPr algn="ctr"/>
            <a:endParaRPr sz="1350">
              <a:solidFill>
                <a:schemeClr val="dk1"/>
              </a:solidFill>
              <a:latin typeface="Calibri"/>
              <a:ea typeface="Calibri"/>
              <a:cs typeface="Calibri"/>
              <a:sym typeface="Calibri"/>
            </a:endParaRPr>
          </a:p>
        </p:txBody>
      </p:sp>
      <p:sp>
        <p:nvSpPr>
          <p:cNvPr id="90" name="Google Shape;90;p13"/>
          <p:cNvSpPr/>
          <p:nvPr/>
        </p:nvSpPr>
        <p:spPr>
          <a:xfrm>
            <a:off x="5231792" y="2498080"/>
            <a:ext cx="3455007" cy="864394"/>
          </a:xfrm>
          <a:prstGeom prst="roundRect">
            <a:avLst>
              <a:gd name="adj" fmla="val 9917"/>
            </a:avLst>
          </a:prstGeom>
          <a:solidFill>
            <a:srgbClr val="FFFFFF"/>
          </a:solidFill>
          <a:ln w="9525" cap="flat" cmpd="sng">
            <a:solidFill>
              <a:srgbClr val="E2E8F0"/>
            </a:solidFill>
            <a:prstDash val="solid"/>
            <a:round/>
            <a:headEnd type="none" w="sm" len="sm"/>
            <a:tailEnd type="none" w="sm" len="sm"/>
          </a:ln>
        </p:spPr>
        <p:txBody>
          <a:bodyPr spcFirstLastPara="1" wrap="square" lIns="68569" tIns="34275" rIns="68569" bIns="34275" anchor="ctr" anchorCtr="0">
            <a:noAutofit/>
          </a:bodyPr>
          <a:lstStyle/>
          <a:p>
            <a:pPr algn="ctr"/>
            <a:endParaRPr sz="1350">
              <a:solidFill>
                <a:schemeClr val="dk1"/>
              </a:solidFill>
              <a:latin typeface="Calibri"/>
              <a:ea typeface="Calibri"/>
              <a:cs typeface="Calibri"/>
              <a:sym typeface="Calibri"/>
            </a:endParaRPr>
          </a:p>
        </p:txBody>
      </p:sp>
      <p:sp>
        <p:nvSpPr>
          <p:cNvPr id="91" name="Google Shape;91;p13"/>
          <p:cNvSpPr/>
          <p:nvPr/>
        </p:nvSpPr>
        <p:spPr>
          <a:xfrm>
            <a:off x="5231792" y="3476773"/>
            <a:ext cx="3455007" cy="814388"/>
          </a:xfrm>
          <a:prstGeom prst="roundRect">
            <a:avLst>
              <a:gd name="adj" fmla="val 10526"/>
            </a:avLst>
          </a:prstGeom>
          <a:solidFill>
            <a:srgbClr val="FFFFFF"/>
          </a:solidFill>
          <a:ln w="9525" cap="flat" cmpd="sng">
            <a:solidFill>
              <a:srgbClr val="E2E8F0"/>
            </a:solidFill>
            <a:prstDash val="solid"/>
            <a:round/>
            <a:headEnd type="none" w="sm" len="sm"/>
            <a:tailEnd type="none" w="sm" len="sm"/>
          </a:ln>
        </p:spPr>
        <p:txBody>
          <a:bodyPr spcFirstLastPara="1" wrap="square" lIns="68569" tIns="34275" rIns="68569" bIns="34275" anchor="ctr" anchorCtr="0">
            <a:noAutofit/>
          </a:bodyPr>
          <a:lstStyle/>
          <a:p>
            <a:pPr algn="ctr"/>
            <a:endParaRPr sz="1350">
              <a:solidFill>
                <a:schemeClr val="dk1"/>
              </a:solidFill>
              <a:latin typeface="Calibri"/>
              <a:ea typeface="Calibri"/>
              <a:cs typeface="Calibri"/>
              <a:sym typeface="Calibri"/>
            </a:endParaRPr>
          </a:p>
        </p:txBody>
      </p:sp>
      <p:sp>
        <p:nvSpPr>
          <p:cNvPr id="92" name="Google Shape;92;p13"/>
          <p:cNvSpPr/>
          <p:nvPr/>
        </p:nvSpPr>
        <p:spPr>
          <a:xfrm>
            <a:off x="685801" y="3641080"/>
            <a:ext cx="4145942" cy="7144"/>
          </a:xfrm>
          <a:prstGeom prst="rect">
            <a:avLst/>
          </a:prstGeom>
          <a:solidFill>
            <a:srgbClr val="334155"/>
          </a:solidFill>
          <a:ln>
            <a:noFill/>
          </a:ln>
        </p:spPr>
        <p:txBody>
          <a:bodyPr spcFirstLastPara="1" wrap="square" lIns="68569" tIns="34275" rIns="68569" bIns="34275" anchor="ctr" anchorCtr="0">
            <a:noAutofit/>
          </a:bodyPr>
          <a:lstStyle/>
          <a:p>
            <a:pPr algn="ctr"/>
            <a:endParaRPr sz="1350">
              <a:solidFill>
                <a:schemeClr val="dk1"/>
              </a:solidFill>
              <a:latin typeface="Calibri"/>
              <a:ea typeface="Calibri"/>
              <a:cs typeface="Calibri"/>
              <a:sym typeface="Calibri"/>
            </a:endParaRPr>
          </a:p>
        </p:txBody>
      </p:sp>
      <p:sp>
        <p:nvSpPr>
          <p:cNvPr id="93" name="Google Shape;93;p13"/>
          <p:cNvSpPr txBox="1"/>
          <p:nvPr/>
        </p:nvSpPr>
        <p:spPr>
          <a:xfrm>
            <a:off x="457200" y="1200150"/>
            <a:ext cx="6849070" cy="121252"/>
          </a:xfrm>
          <a:prstGeom prst="rect">
            <a:avLst/>
          </a:prstGeom>
          <a:noFill/>
          <a:ln>
            <a:noFill/>
          </a:ln>
        </p:spPr>
        <p:txBody>
          <a:bodyPr spcFirstLastPara="1" wrap="square" lIns="0" tIns="0" rIns="0" bIns="0" anchor="t" anchorCtr="0">
            <a:spAutoFit/>
          </a:bodyPr>
          <a:lstStyle/>
          <a:p>
            <a:r>
              <a:rPr lang="en-US" sz="788" b="1">
                <a:solidFill>
                  <a:srgbClr val="2563EB"/>
                </a:solidFill>
                <a:latin typeface="Plus Jakarta Sans"/>
                <a:ea typeface="Plus Jakarta Sans"/>
                <a:cs typeface="Plus Jakarta Sans"/>
                <a:sym typeface="Plus Jakarta Sans"/>
              </a:rPr>
              <a:t>VEREIN ZUR FÖRDERUNG VON EIGENARBEIT E. V.</a:t>
            </a:r>
            <a:endParaRPr sz="1050"/>
          </a:p>
        </p:txBody>
      </p:sp>
      <p:sp>
        <p:nvSpPr>
          <p:cNvPr id="94" name="Google Shape;94;p13"/>
          <p:cNvSpPr txBox="1"/>
          <p:nvPr/>
        </p:nvSpPr>
        <p:spPr>
          <a:xfrm>
            <a:off x="457200" y="1385888"/>
            <a:ext cx="7191524" cy="332399"/>
          </a:xfrm>
          <a:prstGeom prst="rect">
            <a:avLst/>
          </a:prstGeom>
          <a:noFill/>
          <a:ln>
            <a:noFill/>
          </a:ln>
        </p:spPr>
        <p:txBody>
          <a:bodyPr spcFirstLastPara="1" wrap="square" lIns="0" tIns="0" rIns="0" bIns="0" anchor="t" anchorCtr="0">
            <a:spAutoFit/>
          </a:bodyPr>
          <a:lstStyle/>
          <a:p>
            <a:pPr>
              <a:lnSpc>
                <a:spcPct val="119958"/>
              </a:lnSpc>
            </a:pPr>
            <a:r>
              <a:rPr lang="en-US" sz="1800" b="1">
                <a:solidFill>
                  <a:srgbClr val="0F172A"/>
                </a:solidFill>
                <a:latin typeface="Plus Jakarta Sans"/>
                <a:ea typeface="Plus Jakarta Sans"/>
                <a:cs typeface="Plus Jakarta Sans"/>
                <a:sym typeface="Plus Jakarta Sans"/>
              </a:rPr>
              <a:t>Finanzbericht 2024: Jahresergebnis &amp; Einnahmen</a:t>
            </a:r>
            <a:endParaRPr sz="1050"/>
          </a:p>
        </p:txBody>
      </p:sp>
      <p:sp>
        <p:nvSpPr>
          <p:cNvPr id="95" name="Google Shape;95;p13"/>
          <p:cNvSpPr txBox="1"/>
          <p:nvPr/>
        </p:nvSpPr>
        <p:spPr>
          <a:xfrm>
            <a:off x="7172325" y="1257300"/>
            <a:ext cx="1750219" cy="121252"/>
          </a:xfrm>
          <a:prstGeom prst="rect">
            <a:avLst/>
          </a:prstGeom>
          <a:noFill/>
          <a:ln>
            <a:noFill/>
          </a:ln>
        </p:spPr>
        <p:txBody>
          <a:bodyPr spcFirstLastPara="1" wrap="square" lIns="0" tIns="0" rIns="0" bIns="0" anchor="t" anchorCtr="0">
            <a:spAutoFit/>
          </a:bodyPr>
          <a:lstStyle/>
          <a:p>
            <a:r>
              <a:rPr lang="en-US" sz="788" b="1" dirty="0" err="1">
                <a:solidFill>
                  <a:srgbClr val="475569"/>
                </a:solidFill>
                <a:latin typeface="Plus Jakarta Sans"/>
                <a:ea typeface="Plus Jakarta Sans"/>
                <a:cs typeface="Plus Jakarta Sans"/>
                <a:sym typeface="Plus Jakarta Sans"/>
              </a:rPr>
              <a:t>Mitgliederversammlung</a:t>
            </a:r>
            <a:r>
              <a:rPr lang="en-US" sz="788" b="1" dirty="0">
                <a:solidFill>
                  <a:srgbClr val="475569"/>
                </a:solidFill>
                <a:latin typeface="Plus Jakarta Sans"/>
                <a:ea typeface="Plus Jakarta Sans"/>
                <a:cs typeface="Plus Jakarta Sans"/>
                <a:sym typeface="Plus Jakarta Sans"/>
              </a:rPr>
              <a:t> 2024</a:t>
            </a:r>
            <a:endParaRPr sz="1050" dirty="0"/>
          </a:p>
        </p:txBody>
      </p:sp>
      <p:sp>
        <p:nvSpPr>
          <p:cNvPr id="96" name="Google Shape;96;p13"/>
          <p:cNvSpPr txBox="1"/>
          <p:nvPr/>
        </p:nvSpPr>
        <p:spPr>
          <a:xfrm>
            <a:off x="685801" y="2876699"/>
            <a:ext cx="5182427" cy="129907"/>
          </a:xfrm>
          <a:prstGeom prst="rect">
            <a:avLst/>
          </a:prstGeom>
          <a:noFill/>
          <a:ln>
            <a:noFill/>
          </a:ln>
        </p:spPr>
        <p:txBody>
          <a:bodyPr spcFirstLastPara="1" wrap="square" lIns="0" tIns="0" rIns="0" bIns="0" anchor="t" anchorCtr="0">
            <a:spAutoFit/>
          </a:bodyPr>
          <a:lstStyle/>
          <a:p>
            <a:r>
              <a:rPr lang="en-US" sz="844" b="1">
                <a:solidFill>
                  <a:srgbClr val="94A3B8"/>
                </a:solidFill>
                <a:latin typeface="Plus Jakarta Sans"/>
                <a:ea typeface="Plus Jakarta Sans"/>
                <a:cs typeface="Plus Jakarta Sans"/>
                <a:sym typeface="Plus Jakarta Sans"/>
              </a:rPr>
              <a:t>STEUERLICHES JAHRESERGEBNIS 2024</a:t>
            </a:r>
            <a:endParaRPr sz="1050"/>
          </a:p>
        </p:txBody>
      </p:sp>
      <p:sp>
        <p:nvSpPr>
          <p:cNvPr id="97" name="Google Shape;97;p13"/>
          <p:cNvSpPr txBox="1"/>
          <p:nvPr/>
        </p:nvSpPr>
        <p:spPr>
          <a:xfrm>
            <a:off x="607219" y="5136245"/>
            <a:ext cx="2536031" cy="121252"/>
          </a:xfrm>
          <a:prstGeom prst="rect">
            <a:avLst/>
          </a:prstGeom>
          <a:noFill/>
          <a:ln>
            <a:noFill/>
          </a:ln>
        </p:spPr>
        <p:txBody>
          <a:bodyPr spcFirstLastPara="1" wrap="square" lIns="0" tIns="0" rIns="0" bIns="0" anchor="t" anchorCtr="0">
            <a:spAutoFit/>
          </a:bodyPr>
          <a:lstStyle/>
          <a:p>
            <a:r>
              <a:rPr lang="en-US" sz="788">
                <a:solidFill>
                  <a:srgbClr val="64748B"/>
                </a:solidFill>
                <a:latin typeface="Plus Jakarta Sans"/>
                <a:ea typeface="Plus Jakarta Sans"/>
                <a:cs typeface="Plus Jakarta Sans"/>
                <a:sym typeface="Plus Jakarta Sans"/>
              </a:rPr>
              <a:t>Neutrale Erträge</a:t>
            </a:r>
            <a:endParaRPr sz="1050"/>
          </a:p>
        </p:txBody>
      </p:sp>
      <p:sp>
        <p:nvSpPr>
          <p:cNvPr id="98" name="Google Shape;98;p13"/>
          <p:cNvSpPr txBox="1"/>
          <p:nvPr/>
        </p:nvSpPr>
        <p:spPr>
          <a:xfrm>
            <a:off x="607219" y="5279120"/>
            <a:ext cx="2536031" cy="155877"/>
          </a:xfrm>
          <a:prstGeom prst="rect">
            <a:avLst/>
          </a:prstGeom>
          <a:noFill/>
          <a:ln>
            <a:noFill/>
          </a:ln>
        </p:spPr>
        <p:txBody>
          <a:bodyPr spcFirstLastPara="1" wrap="square" lIns="0" tIns="0" rIns="0" bIns="0" anchor="t" anchorCtr="0">
            <a:spAutoFit/>
          </a:bodyPr>
          <a:lstStyle/>
          <a:p>
            <a:r>
              <a:rPr lang="en-US" sz="1013" b="1">
                <a:solidFill>
                  <a:srgbClr val="0F172A"/>
                </a:solidFill>
                <a:latin typeface="Plus Jakarta Sans"/>
                <a:ea typeface="Plus Jakarta Sans"/>
                <a:cs typeface="Plus Jakarta Sans"/>
                <a:sym typeface="Plus Jakarta Sans"/>
              </a:rPr>
              <a:t>12.421,21 €</a:t>
            </a:r>
            <a:endParaRPr sz="1050"/>
          </a:p>
        </p:txBody>
      </p:sp>
      <p:sp>
        <p:nvSpPr>
          <p:cNvPr id="99" name="Google Shape;99;p13"/>
          <p:cNvSpPr txBox="1"/>
          <p:nvPr/>
        </p:nvSpPr>
        <p:spPr>
          <a:xfrm>
            <a:off x="3050382" y="5136245"/>
            <a:ext cx="2536031" cy="121252"/>
          </a:xfrm>
          <a:prstGeom prst="rect">
            <a:avLst/>
          </a:prstGeom>
          <a:noFill/>
          <a:ln>
            <a:noFill/>
          </a:ln>
        </p:spPr>
        <p:txBody>
          <a:bodyPr spcFirstLastPara="1" wrap="square" lIns="0" tIns="0" rIns="0" bIns="0" anchor="t" anchorCtr="0">
            <a:spAutoFit/>
          </a:bodyPr>
          <a:lstStyle/>
          <a:p>
            <a:r>
              <a:rPr lang="en-US" sz="788">
                <a:solidFill>
                  <a:srgbClr val="64748B"/>
                </a:solidFill>
                <a:latin typeface="Plus Jakarta Sans"/>
                <a:ea typeface="Plus Jakarta Sans"/>
                <a:cs typeface="Plus Jakarta Sans"/>
                <a:sym typeface="Plus Jakarta Sans"/>
              </a:rPr>
              <a:t>Vereinnahmte USt.</a:t>
            </a:r>
            <a:endParaRPr sz="1050"/>
          </a:p>
        </p:txBody>
      </p:sp>
      <p:sp>
        <p:nvSpPr>
          <p:cNvPr id="100" name="Google Shape;100;p13"/>
          <p:cNvSpPr txBox="1"/>
          <p:nvPr/>
        </p:nvSpPr>
        <p:spPr>
          <a:xfrm>
            <a:off x="3050382" y="5279120"/>
            <a:ext cx="2536031" cy="155877"/>
          </a:xfrm>
          <a:prstGeom prst="rect">
            <a:avLst/>
          </a:prstGeom>
          <a:noFill/>
          <a:ln>
            <a:noFill/>
          </a:ln>
        </p:spPr>
        <p:txBody>
          <a:bodyPr spcFirstLastPara="1" wrap="square" lIns="0" tIns="0" rIns="0" bIns="0" anchor="t" anchorCtr="0">
            <a:spAutoFit/>
          </a:bodyPr>
          <a:lstStyle/>
          <a:p>
            <a:r>
              <a:rPr lang="en-US" sz="1013" b="1">
                <a:solidFill>
                  <a:srgbClr val="0F172A"/>
                </a:solidFill>
                <a:latin typeface="Plus Jakarta Sans"/>
                <a:ea typeface="Plus Jakarta Sans"/>
                <a:cs typeface="Plus Jakarta Sans"/>
                <a:sym typeface="Plus Jakarta Sans"/>
              </a:rPr>
              <a:t>12.718,35 €</a:t>
            </a:r>
            <a:endParaRPr sz="1050"/>
          </a:p>
        </p:txBody>
      </p:sp>
      <p:sp>
        <p:nvSpPr>
          <p:cNvPr id="101" name="Google Shape;101;p13"/>
          <p:cNvSpPr txBox="1"/>
          <p:nvPr/>
        </p:nvSpPr>
        <p:spPr>
          <a:xfrm>
            <a:off x="5493544" y="5136245"/>
            <a:ext cx="3650456" cy="121252"/>
          </a:xfrm>
          <a:prstGeom prst="rect">
            <a:avLst/>
          </a:prstGeom>
          <a:noFill/>
          <a:ln>
            <a:noFill/>
          </a:ln>
        </p:spPr>
        <p:txBody>
          <a:bodyPr spcFirstLastPara="1" wrap="square" lIns="0" tIns="0" rIns="0" bIns="0" anchor="t" anchorCtr="0">
            <a:spAutoFit/>
          </a:bodyPr>
          <a:lstStyle/>
          <a:p>
            <a:r>
              <a:rPr lang="en-US" sz="788" b="1">
                <a:solidFill>
                  <a:srgbClr val="1D4ED8"/>
                </a:solidFill>
                <a:latin typeface="Plus Jakarta Sans"/>
                <a:ea typeface="Plus Jakarta Sans"/>
                <a:cs typeface="Plus Jakarta Sans"/>
                <a:sym typeface="Plus Jakarta Sans"/>
              </a:rPr>
              <a:t>Erfolgsfaktor 2024</a:t>
            </a:r>
            <a:endParaRPr sz="1050"/>
          </a:p>
        </p:txBody>
      </p:sp>
      <p:sp>
        <p:nvSpPr>
          <p:cNvPr id="102" name="Google Shape;102;p13"/>
          <p:cNvSpPr txBox="1"/>
          <p:nvPr/>
        </p:nvSpPr>
        <p:spPr>
          <a:xfrm>
            <a:off x="5493544" y="5279120"/>
            <a:ext cx="3114675" cy="242502"/>
          </a:xfrm>
          <a:prstGeom prst="rect">
            <a:avLst/>
          </a:prstGeom>
          <a:noFill/>
          <a:ln>
            <a:noFill/>
          </a:ln>
        </p:spPr>
        <p:txBody>
          <a:bodyPr spcFirstLastPara="1" wrap="square" lIns="0" tIns="0" rIns="0" bIns="0" anchor="t" anchorCtr="0">
            <a:spAutoFit/>
          </a:bodyPr>
          <a:lstStyle/>
          <a:p>
            <a:r>
              <a:rPr lang="en-US" sz="788">
                <a:solidFill>
                  <a:srgbClr val="1E40AF"/>
                </a:solidFill>
                <a:latin typeface="Plus Jakarta Sans"/>
                <a:ea typeface="Plus Jakarta Sans"/>
                <a:cs typeface="Plus Jakarta Sans"/>
                <a:sym typeface="Plus Jakarta Sans"/>
              </a:rPr>
              <a:t>Deutliche Steigerung der betrieblichen Erträge bei zeitgleicher Ausgabenkontrolle.</a:t>
            </a:r>
            <a:endParaRPr sz="1050"/>
          </a:p>
        </p:txBody>
      </p:sp>
      <p:sp>
        <p:nvSpPr>
          <p:cNvPr id="103" name="Google Shape;103;p13"/>
          <p:cNvSpPr txBox="1"/>
          <p:nvPr/>
        </p:nvSpPr>
        <p:spPr>
          <a:xfrm>
            <a:off x="685801" y="3098155"/>
            <a:ext cx="3125390" cy="484748"/>
          </a:xfrm>
          <a:prstGeom prst="rect">
            <a:avLst/>
          </a:prstGeom>
          <a:noFill/>
          <a:ln>
            <a:noFill/>
          </a:ln>
        </p:spPr>
        <p:txBody>
          <a:bodyPr spcFirstLastPara="1" wrap="square" lIns="0" tIns="0" rIns="0" bIns="0" anchor="t" anchorCtr="0">
            <a:spAutoFit/>
          </a:bodyPr>
          <a:lstStyle/>
          <a:p>
            <a:r>
              <a:rPr lang="en-US" sz="3150" b="1">
                <a:solidFill>
                  <a:srgbClr val="22C55E"/>
                </a:solidFill>
                <a:latin typeface="Plus Jakarta Sans"/>
                <a:ea typeface="Plus Jakarta Sans"/>
                <a:cs typeface="Plus Jakarta Sans"/>
                <a:sym typeface="Plus Jakarta Sans"/>
              </a:rPr>
              <a:t>+15.638,16 €</a:t>
            </a:r>
            <a:endParaRPr sz="1050"/>
          </a:p>
        </p:txBody>
      </p:sp>
      <p:sp>
        <p:nvSpPr>
          <p:cNvPr id="104" name="Google Shape;104;p13"/>
          <p:cNvSpPr txBox="1"/>
          <p:nvPr/>
        </p:nvSpPr>
        <p:spPr>
          <a:xfrm>
            <a:off x="685800" y="3769668"/>
            <a:ext cx="2160984" cy="129907"/>
          </a:xfrm>
          <a:prstGeom prst="rect">
            <a:avLst/>
          </a:prstGeom>
          <a:noFill/>
          <a:ln>
            <a:noFill/>
          </a:ln>
        </p:spPr>
        <p:txBody>
          <a:bodyPr spcFirstLastPara="1" wrap="square" lIns="0" tIns="0" rIns="0" bIns="0" anchor="t" anchorCtr="0">
            <a:spAutoFit/>
          </a:bodyPr>
          <a:lstStyle/>
          <a:p>
            <a:r>
              <a:rPr lang="en-US" sz="844">
                <a:solidFill>
                  <a:srgbClr val="CBD5E1"/>
                </a:solidFill>
                <a:latin typeface="Plus Jakarta Sans"/>
                <a:ea typeface="Plus Jakarta Sans"/>
                <a:cs typeface="Plus Jakarta Sans"/>
                <a:sym typeface="Plus Jakarta Sans"/>
              </a:rPr>
              <a:t>Erfolgreicher Turnaround (Vorjahr):</a:t>
            </a:r>
            <a:endParaRPr sz="1050"/>
          </a:p>
        </p:txBody>
      </p:sp>
      <p:sp>
        <p:nvSpPr>
          <p:cNvPr id="105" name="Google Shape;105;p13"/>
          <p:cNvSpPr txBox="1"/>
          <p:nvPr/>
        </p:nvSpPr>
        <p:spPr>
          <a:xfrm>
            <a:off x="4074505" y="3762524"/>
            <a:ext cx="971550" cy="138499"/>
          </a:xfrm>
          <a:prstGeom prst="rect">
            <a:avLst/>
          </a:prstGeom>
          <a:noFill/>
          <a:ln>
            <a:noFill/>
          </a:ln>
        </p:spPr>
        <p:txBody>
          <a:bodyPr spcFirstLastPara="1" wrap="square" lIns="0" tIns="0" rIns="0" bIns="0" anchor="t" anchorCtr="0">
            <a:spAutoFit/>
          </a:bodyPr>
          <a:lstStyle/>
          <a:p>
            <a:r>
              <a:rPr lang="en-US" sz="900" b="1">
                <a:solidFill>
                  <a:srgbClr val="EF4444"/>
                </a:solidFill>
                <a:latin typeface="Plus Jakarta Sans"/>
                <a:ea typeface="Plus Jakarta Sans"/>
                <a:cs typeface="Plus Jakarta Sans"/>
                <a:sym typeface="Plus Jakarta Sans"/>
              </a:rPr>
              <a:t>-123.987,16 €</a:t>
            </a:r>
            <a:endParaRPr sz="1050"/>
          </a:p>
        </p:txBody>
      </p:sp>
      <p:sp>
        <p:nvSpPr>
          <p:cNvPr id="106" name="Google Shape;106;p13"/>
          <p:cNvSpPr txBox="1"/>
          <p:nvPr/>
        </p:nvSpPr>
        <p:spPr>
          <a:xfrm>
            <a:off x="5410387" y="2648099"/>
            <a:ext cx="3733613" cy="121252"/>
          </a:xfrm>
          <a:prstGeom prst="rect">
            <a:avLst/>
          </a:prstGeom>
          <a:noFill/>
          <a:ln>
            <a:noFill/>
          </a:ln>
        </p:spPr>
        <p:txBody>
          <a:bodyPr spcFirstLastPara="1" wrap="square" lIns="0" tIns="0" rIns="0" bIns="0" anchor="t" anchorCtr="0">
            <a:spAutoFit/>
          </a:bodyPr>
          <a:lstStyle/>
          <a:p>
            <a:r>
              <a:rPr lang="en-US" sz="788" b="1">
                <a:solidFill>
                  <a:srgbClr val="64748B"/>
                </a:solidFill>
                <a:latin typeface="Plus Jakarta Sans"/>
                <a:ea typeface="Plus Jakarta Sans"/>
                <a:cs typeface="Plus Jakarta Sans"/>
                <a:sym typeface="Plus Jakarta Sans"/>
              </a:rPr>
              <a:t>Gesamte Betriebseinnahmen</a:t>
            </a:r>
            <a:endParaRPr sz="1050"/>
          </a:p>
        </p:txBody>
      </p:sp>
      <p:sp>
        <p:nvSpPr>
          <p:cNvPr id="107" name="Google Shape;107;p13"/>
          <p:cNvSpPr txBox="1"/>
          <p:nvPr/>
        </p:nvSpPr>
        <p:spPr>
          <a:xfrm>
            <a:off x="5410387" y="2805261"/>
            <a:ext cx="3733613" cy="242374"/>
          </a:xfrm>
          <a:prstGeom prst="rect">
            <a:avLst/>
          </a:prstGeom>
          <a:noFill/>
          <a:ln>
            <a:noFill/>
          </a:ln>
        </p:spPr>
        <p:txBody>
          <a:bodyPr spcFirstLastPara="1" wrap="square" lIns="0" tIns="0" rIns="0" bIns="0" anchor="t" anchorCtr="0">
            <a:spAutoFit/>
          </a:bodyPr>
          <a:lstStyle/>
          <a:p>
            <a:r>
              <a:rPr lang="en-US" sz="1575" b="1">
                <a:solidFill>
                  <a:srgbClr val="0F172A"/>
                </a:solidFill>
                <a:latin typeface="Plus Jakarta Sans"/>
                <a:ea typeface="Plus Jakarta Sans"/>
                <a:cs typeface="Plus Jakarta Sans"/>
                <a:sym typeface="Plus Jakarta Sans"/>
              </a:rPr>
              <a:t>651.224,05 €</a:t>
            </a:r>
            <a:endParaRPr sz="1050"/>
          </a:p>
        </p:txBody>
      </p:sp>
      <p:sp>
        <p:nvSpPr>
          <p:cNvPr id="108" name="Google Shape;108;p13"/>
          <p:cNvSpPr txBox="1"/>
          <p:nvPr/>
        </p:nvSpPr>
        <p:spPr>
          <a:xfrm>
            <a:off x="5410387" y="3083867"/>
            <a:ext cx="3733613" cy="121252"/>
          </a:xfrm>
          <a:prstGeom prst="rect">
            <a:avLst/>
          </a:prstGeom>
          <a:noFill/>
          <a:ln>
            <a:noFill/>
          </a:ln>
        </p:spPr>
        <p:txBody>
          <a:bodyPr spcFirstLastPara="1" wrap="square" lIns="0" tIns="0" rIns="0" bIns="0" anchor="t" anchorCtr="0">
            <a:spAutoFit/>
          </a:bodyPr>
          <a:lstStyle/>
          <a:p>
            <a:r>
              <a:rPr lang="en-US" sz="788" b="1">
                <a:solidFill>
                  <a:srgbClr val="16A34A"/>
                </a:solidFill>
                <a:latin typeface="Plus Jakarta Sans"/>
                <a:ea typeface="Plus Jakarta Sans"/>
                <a:cs typeface="Plus Jakarta Sans"/>
                <a:sym typeface="Plus Jakarta Sans"/>
              </a:rPr>
              <a:t>↑ +113.235,26 € (+21%) ggü. Vorjahr</a:t>
            </a:r>
            <a:endParaRPr sz="1050"/>
          </a:p>
        </p:txBody>
      </p:sp>
      <p:sp>
        <p:nvSpPr>
          <p:cNvPr id="109" name="Google Shape;109;p13"/>
          <p:cNvSpPr txBox="1"/>
          <p:nvPr/>
        </p:nvSpPr>
        <p:spPr>
          <a:xfrm>
            <a:off x="5410387" y="3626792"/>
            <a:ext cx="3733613" cy="121252"/>
          </a:xfrm>
          <a:prstGeom prst="rect">
            <a:avLst/>
          </a:prstGeom>
          <a:noFill/>
          <a:ln>
            <a:noFill/>
          </a:ln>
        </p:spPr>
        <p:txBody>
          <a:bodyPr spcFirstLastPara="1" wrap="square" lIns="0" tIns="0" rIns="0" bIns="0" anchor="t" anchorCtr="0">
            <a:spAutoFit/>
          </a:bodyPr>
          <a:lstStyle/>
          <a:p>
            <a:r>
              <a:rPr lang="en-US" sz="788" b="1" dirty="0" err="1">
                <a:solidFill>
                  <a:srgbClr val="64748B"/>
                </a:solidFill>
                <a:latin typeface="Plus Jakarta Sans"/>
                <a:ea typeface="Plus Jakarta Sans"/>
                <a:cs typeface="Plus Jakarta Sans"/>
                <a:sym typeface="Plus Jakarta Sans"/>
              </a:rPr>
              <a:t>Ordentliche</a:t>
            </a:r>
            <a:r>
              <a:rPr lang="en-US" sz="788" b="1" dirty="0">
                <a:solidFill>
                  <a:srgbClr val="64748B"/>
                </a:solidFill>
                <a:latin typeface="Plus Jakarta Sans"/>
                <a:ea typeface="Plus Jakarta Sans"/>
                <a:cs typeface="Plus Jakarta Sans"/>
                <a:sym typeface="Plus Jakarta Sans"/>
              </a:rPr>
              <a:t> </a:t>
            </a:r>
            <a:r>
              <a:rPr lang="en-US" sz="788" b="1" dirty="0" err="1">
                <a:solidFill>
                  <a:srgbClr val="64748B"/>
                </a:solidFill>
                <a:latin typeface="Plus Jakarta Sans"/>
                <a:ea typeface="Plus Jakarta Sans"/>
                <a:cs typeface="Plus Jakarta Sans"/>
                <a:sym typeface="Plus Jakarta Sans"/>
              </a:rPr>
              <a:t>Einnahmen</a:t>
            </a:r>
            <a:endParaRPr sz="1050" dirty="0"/>
          </a:p>
        </p:txBody>
      </p:sp>
      <p:sp>
        <p:nvSpPr>
          <p:cNvPr id="110" name="Google Shape;110;p13"/>
          <p:cNvSpPr txBox="1"/>
          <p:nvPr/>
        </p:nvSpPr>
        <p:spPr>
          <a:xfrm>
            <a:off x="5410387" y="3783955"/>
            <a:ext cx="3733613" cy="207749"/>
          </a:xfrm>
          <a:prstGeom prst="rect">
            <a:avLst/>
          </a:prstGeom>
          <a:noFill/>
          <a:ln>
            <a:noFill/>
          </a:ln>
        </p:spPr>
        <p:txBody>
          <a:bodyPr spcFirstLastPara="1" wrap="square" lIns="0" tIns="0" rIns="0" bIns="0" anchor="t" anchorCtr="0">
            <a:spAutoFit/>
          </a:bodyPr>
          <a:lstStyle/>
          <a:p>
            <a:r>
              <a:rPr lang="en-US" sz="1350" b="1">
                <a:solidFill>
                  <a:srgbClr val="1E293B"/>
                </a:solidFill>
                <a:latin typeface="Plus Jakarta Sans"/>
                <a:ea typeface="Plus Jakarta Sans"/>
                <a:cs typeface="Plus Jakarta Sans"/>
                <a:sym typeface="Plus Jakarta Sans"/>
              </a:rPr>
              <a:t>626.084,49 €</a:t>
            </a:r>
            <a:endParaRPr sz="1050"/>
          </a:p>
        </p:txBody>
      </p:sp>
      <p:sp>
        <p:nvSpPr>
          <p:cNvPr id="111" name="Google Shape;111;p13"/>
          <p:cNvSpPr txBox="1"/>
          <p:nvPr/>
        </p:nvSpPr>
        <p:spPr>
          <a:xfrm>
            <a:off x="5410387" y="4012555"/>
            <a:ext cx="3733613" cy="121252"/>
          </a:xfrm>
          <a:prstGeom prst="rect">
            <a:avLst/>
          </a:prstGeom>
          <a:noFill/>
          <a:ln>
            <a:noFill/>
          </a:ln>
        </p:spPr>
        <p:txBody>
          <a:bodyPr spcFirstLastPara="1" wrap="square" lIns="0" tIns="0" rIns="0" bIns="0" anchor="t" anchorCtr="0">
            <a:spAutoFit/>
          </a:bodyPr>
          <a:lstStyle/>
          <a:p>
            <a:r>
              <a:rPr lang="en-US" sz="788">
                <a:solidFill>
                  <a:srgbClr val="64748B"/>
                </a:solidFill>
                <a:latin typeface="Plus Jakarta Sans"/>
                <a:ea typeface="Plus Jakarta Sans"/>
                <a:cs typeface="Plus Jakarta Sans"/>
                <a:sym typeface="Plus Jakarta Sans"/>
              </a:rPr>
              <a:t>Zuschüsse, Kurse, Spenden &amp; Beiträge</a:t>
            </a:r>
            <a:endParaRPr sz="105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115"/>
        <p:cNvGrpSpPr/>
        <p:nvPr/>
      </p:nvGrpSpPr>
      <p:grpSpPr>
        <a:xfrm>
          <a:off x="0" y="0"/>
          <a:ext cx="0" cy="0"/>
          <a:chOff x="0" y="0"/>
          <a:chExt cx="0" cy="0"/>
        </a:xfrm>
      </p:grpSpPr>
      <p:sp>
        <p:nvSpPr>
          <p:cNvPr id="116" name="Google Shape;116;p14"/>
          <p:cNvSpPr/>
          <p:nvPr/>
        </p:nvSpPr>
        <p:spPr>
          <a:xfrm>
            <a:off x="457200" y="5079207"/>
            <a:ext cx="8229600" cy="578644"/>
          </a:xfrm>
          <a:prstGeom prst="roundRect">
            <a:avLst>
              <a:gd name="adj" fmla="val 14814"/>
            </a:avLst>
          </a:prstGeom>
          <a:solidFill>
            <a:srgbClr val="F0FDF4"/>
          </a:solidFill>
          <a:ln w="9525" cap="flat" cmpd="sng">
            <a:solidFill>
              <a:srgbClr val="BBF7D0"/>
            </a:solidFill>
            <a:prstDash val="solid"/>
            <a:round/>
            <a:headEnd type="none" w="sm" len="sm"/>
            <a:tailEnd type="none" w="sm" len="sm"/>
          </a:ln>
        </p:spPr>
        <p:txBody>
          <a:bodyPr spcFirstLastPara="1" wrap="square" lIns="68569" tIns="34275" rIns="68569" bIns="34275" anchor="ctr" anchorCtr="0">
            <a:noAutofit/>
          </a:bodyPr>
          <a:lstStyle/>
          <a:p>
            <a:pPr algn="ctr"/>
            <a:endParaRPr sz="1350">
              <a:solidFill>
                <a:schemeClr val="dk1"/>
              </a:solidFill>
              <a:latin typeface="Calibri"/>
              <a:ea typeface="Calibri"/>
              <a:cs typeface="Calibri"/>
              <a:sym typeface="Calibri"/>
            </a:endParaRPr>
          </a:p>
        </p:txBody>
      </p:sp>
      <p:sp>
        <p:nvSpPr>
          <p:cNvPr id="117" name="Google Shape;117;p14"/>
          <p:cNvSpPr/>
          <p:nvPr/>
        </p:nvSpPr>
        <p:spPr>
          <a:xfrm>
            <a:off x="7322344" y="1200150"/>
            <a:ext cx="1364456" cy="485775"/>
          </a:xfrm>
          <a:prstGeom prst="roundRect">
            <a:avLst>
              <a:gd name="adj" fmla="val 17647"/>
            </a:avLst>
          </a:prstGeom>
          <a:solidFill>
            <a:srgbClr val="F1F5F9"/>
          </a:solidFill>
          <a:ln>
            <a:noFill/>
          </a:ln>
        </p:spPr>
        <p:txBody>
          <a:bodyPr spcFirstLastPara="1" wrap="square" lIns="68569" tIns="34275" rIns="68569" bIns="34275" anchor="ctr" anchorCtr="0">
            <a:noAutofit/>
          </a:bodyPr>
          <a:lstStyle/>
          <a:p>
            <a:pPr algn="ctr"/>
            <a:endParaRPr sz="1350">
              <a:solidFill>
                <a:schemeClr val="dk1"/>
              </a:solidFill>
              <a:latin typeface="Calibri"/>
              <a:ea typeface="Calibri"/>
              <a:cs typeface="Calibri"/>
              <a:sym typeface="Calibri"/>
            </a:endParaRPr>
          </a:p>
        </p:txBody>
      </p:sp>
      <p:sp>
        <p:nvSpPr>
          <p:cNvPr id="118" name="Google Shape;118;p14"/>
          <p:cNvSpPr/>
          <p:nvPr/>
        </p:nvSpPr>
        <p:spPr>
          <a:xfrm>
            <a:off x="457200" y="2857501"/>
            <a:ext cx="1950244" cy="1050131"/>
          </a:xfrm>
          <a:prstGeom prst="roundRect">
            <a:avLst>
              <a:gd name="adj" fmla="val 8163"/>
            </a:avLst>
          </a:prstGeom>
          <a:solidFill>
            <a:srgbClr val="F8FAFC"/>
          </a:solidFill>
          <a:ln>
            <a:noFill/>
          </a:ln>
        </p:spPr>
        <p:txBody>
          <a:bodyPr spcFirstLastPara="1" wrap="square" lIns="68569" tIns="34275" rIns="68569" bIns="34275" anchor="ctr" anchorCtr="0">
            <a:noAutofit/>
          </a:bodyPr>
          <a:lstStyle/>
          <a:p>
            <a:pPr algn="ctr"/>
            <a:endParaRPr sz="1350">
              <a:solidFill>
                <a:schemeClr val="dk1"/>
              </a:solidFill>
              <a:latin typeface="Calibri"/>
              <a:ea typeface="Calibri"/>
              <a:cs typeface="Calibri"/>
              <a:sym typeface="Calibri"/>
            </a:endParaRPr>
          </a:p>
        </p:txBody>
      </p:sp>
      <p:sp>
        <p:nvSpPr>
          <p:cNvPr id="119" name="Google Shape;119;p14"/>
          <p:cNvSpPr/>
          <p:nvPr/>
        </p:nvSpPr>
        <p:spPr>
          <a:xfrm>
            <a:off x="2550319" y="2793207"/>
            <a:ext cx="1950244" cy="1178719"/>
          </a:xfrm>
          <a:prstGeom prst="roundRect">
            <a:avLst>
              <a:gd name="adj" fmla="val 7272"/>
            </a:avLst>
          </a:prstGeom>
          <a:solidFill>
            <a:srgbClr val="F8FAFC"/>
          </a:solidFill>
          <a:ln>
            <a:noFill/>
          </a:ln>
        </p:spPr>
        <p:txBody>
          <a:bodyPr spcFirstLastPara="1" wrap="square" lIns="68569" tIns="34275" rIns="68569" bIns="34275" anchor="ctr" anchorCtr="0">
            <a:noAutofit/>
          </a:bodyPr>
          <a:lstStyle/>
          <a:p>
            <a:pPr algn="ctr"/>
            <a:endParaRPr sz="1350">
              <a:solidFill>
                <a:schemeClr val="dk1"/>
              </a:solidFill>
              <a:latin typeface="Calibri"/>
              <a:ea typeface="Calibri"/>
              <a:cs typeface="Calibri"/>
              <a:sym typeface="Calibri"/>
            </a:endParaRPr>
          </a:p>
        </p:txBody>
      </p:sp>
      <p:sp>
        <p:nvSpPr>
          <p:cNvPr id="120" name="Google Shape;120;p14"/>
          <p:cNvSpPr/>
          <p:nvPr/>
        </p:nvSpPr>
        <p:spPr>
          <a:xfrm>
            <a:off x="4643438" y="2857501"/>
            <a:ext cx="1950244" cy="1050131"/>
          </a:xfrm>
          <a:prstGeom prst="roundRect">
            <a:avLst>
              <a:gd name="adj" fmla="val 8163"/>
            </a:avLst>
          </a:prstGeom>
          <a:solidFill>
            <a:srgbClr val="F8FAFC"/>
          </a:solidFill>
          <a:ln>
            <a:noFill/>
          </a:ln>
        </p:spPr>
        <p:txBody>
          <a:bodyPr spcFirstLastPara="1" wrap="square" lIns="68569" tIns="34275" rIns="68569" bIns="34275" anchor="ctr" anchorCtr="0">
            <a:noAutofit/>
          </a:bodyPr>
          <a:lstStyle/>
          <a:p>
            <a:pPr algn="ctr"/>
            <a:endParaRPr sz="1350">
              <a:solidFill>
                <a:schemeClr val="dk1"/>
              </a:solidFill>
              <a:latin typeface="Calibri"/>
              <a:ea typeface="Calibri"/>
              <a:cs typeface="Calibri"/>
              <a:sym typeface="Calibri"/>
            </a:endParaRPr>
          </a:p>
        </p:txBody>
      </p:sp>
      <p:sp>
        <p:nvSpPr>
          <p:cNvPr id="121" name="Google Shape;121;p14"/>
          <p:cNvSpPr/>
          <p:nvPr/>
        </p:nvSpPr>
        <p:spPr>
          <a:xfrm>
            <a:off x="6736557" y="2857501"/>
            <a:ext cx="1950244" cy="1050131"/>
          </a:xfrm>
          <a:prstGeom prst="roundRect">
            <a:avLst>
              <a:gd name="adj" fmla="val 8163"/>
            </a:avLst>
          </a:prstGeom>
          <a:solidFill>
            <a:srgbClr val="F8FAFC"/>
          </a:solidFill>
          <a:ln>
            <a:noFill/>
          </a:ln>
        </p:spPr>
        <p:txBody>
          <a:bodyPr spcFirstLastPara="1" wrap="square" lIns="68569" tIns="34275" rIns="68569" bIns="34275" anchor="ctr" anchorCtr="0">
            <a:noAutofit/>
          </a:bodyPr>
          <a:lstStyle/>
          <a:p>
            <a:pPr algn="ctr"/>
            <a:endParaRPr sz="1350">
              <a:solidFill>
                <a:schemeClr val="dk1"/>
              </a:solidFill>
              <a:latin typeface="Calibri"/>
              <a:ea typeface="Calibri"/>
              <a:cs typeface="Calibri"/>
              <a:sym typeface="Calibri"/>
            </a:endParaRPr>
          </a:p>
        </p:txBody>
      </p:sp>
      <p:sp>
        <p:nvSpPr>
          <p:cNvPr id="122" name="Google Shape;122;p14"/>
          <p:cNvSpPr/>
          <p:nvPr/>
        </p:nvSpPr>
        <p:spPr>
          <a:xfrm>
            <a:off x="457200" y="2857501"/>
            <a:ext cx="28575" cy="1050131"/>
          </a:xfrm>
          <a:prstGeom prst="rect">
            <a:avLst/>
          </a:prstGeom>
          <a:solidFill>
            <a:srgbClr val="2563EB"/>
          </a:solidFill>
          <a:ln>
            <a:noFill/>
          </a:ln>
        </p:spPr>
        <p:txBody>
          <a:bodyPr spcFirstLastPara="1" wrap="square" lIns="68569" tIns="34275" rIns="68569" bIns="34275" anchor="ctr" anchorCtr="0">
            <a:noAutofit/>
          </a:bodyPr>
          <a:lstStyle/>
          <a:p>
            <a:pPr algn="ctr"/>
            <a:endParaRPr sz="1350">
              <a:solidFill>
                <a:schemeClr val="dk1"/>
              </a:solidFill>
              <a:latin typeface="Calibri"/>
              <a:ea typeface="Calibri"/>
              <a:cs typeface="Calibri"/>
              <a:sym typeface="Calibri"/>
            </a:endParaRPr>
          </a:p>
        </p:txBody>
      </p:sp>
      <p:sp>
        <p:nvSpPr>
          <p:cNvPr id="123" name="Google Shape;123;p14"/>
          <p:cNvSpPr/>
          <p:nvPr/>
        </p:nvSpPr>
        <p:spPr>
          <a:xfrm>
            <a:off x="2550319" y="2793207"/>
            <a:ext cx="28575" cy="1178719"/>
          </a:xfrm>
          <a:prstGeom prst="rect">
            <a:avLst/>
          </a:prstGeom>
          <a:solidFill>
            <a:srgbClr val="0284C7"/>
          </a:solidFill>
          <a:ln>
            <a:noFill/>
          </a:ln>
        </p:spPr>
        <p:txBody>
          <a:bodyPr spcFirstLastPara="1" wrap="square" lIns="68569" tIns="34275" rIns="68569" bIns="34275" anchor="ctr" anchorCtr="0">
            <a:noAutofit/>
          </a:bodyPr>
          <a:lstStyle/>
          <a:p>
            <a:pPr algn="ctr"/>
            <a:endParaRPr sz="1350">
              <a:solidFill>
                <a:schemeClr val="dk1"/>
              </a:solidFill>
              <a:latin typeface="Calibri"/>
              <a:ea typeface="Calibri"/>
              <a:cs typeface="Calibri"/>
              <a:sym typeface="Calibri"/>
            </a:endParaRPr>
          </a:p>
        </p:txBody>
      </p:sp>
      <p:sp>
        <p:nvSpPr>
          <p:cNvPr id="124" name="Google Shape;124;p14"/>
          <p:cNvSpPr/>
          <p:nvPr/>
        </p:nvSpPr>
        <p:spPr>
          <a:xfrm>
            <a:off x="4643438" y="2857501"/>
            <a:ext cx="28575" cy="1050131"/>
          </a:xfrm>
          <a:prstGeom prst="rect">
            <a:avLst/>
          </a:prstGeom>
          <a:solidFill>
            <a:srgbClr val="0D9488"/>
          </a:solidFill>
          <a:ln>
            <a:noFill/>
          </a:ln>
        </p:spPr>
        <p:txBody>
          <a:bodyPr spcFirstLastPara="1" wrap="square" lIns="68569" tIns="34275" rIns="68569" bIns="34275" anchor="ctr" anchorCtr="0">
            <a:noAutofit/>
          </a:bodyPr>
          <a:lstStyle/>
          <a:p>
            <a:pPr algn="ctr"/>
            <a:endParaRPr sz="1350">
              <a:solidFill>
                <a:schemeClr val="dk1"/>
              </a:solidFill>
              <a:latin typeface="Calibri"/>
              <a:ea typeface="Calibri"/>
              <a:cs typeface="Calibri"/>
              <a:sym typeface="Calibri"/>
            </a:endParaRPr>
          </a:p>
        </p:txBody>
      </p:sp>
      <p:sp>
        <p:nvSpPr>
          <p:cNvPr id="125" name="Google Shape;125;p14"/>
          <p:cNvSpPr/>
          <p:nvPr/>
        </p:nvSpPr>
        <p:spPr>
          <a:xfrm>
            <a:off x="6736556" y="2857501"/>
            <a:ext cx="28575" cy="1050131"/>
          </a:xfrm>
          <a:prstGeom prst="rect">
            <a:avLst/>
          </a:prstGeom>
          <a:solidFill>
            <a:srgbClr val="64748B"/>
          </a:solidFill>
          <a:ln>
            <a:noFill/>
          </a:ln>
        </p:spPr>
        <p:txBody>
          <a:bodyPr spcFirstLastPara="1" wrap="square" lIns="68569" tIns="34275" rIns="68569" bIns="34275" anchor="ctr" anchorCtr="0">
            <a:noAutofit/>
          </a:bodyPr>
          <a:lstStyle/>
          <a:p>
            <a:pPr algn="ctr"/>
            <a:endParaRPr sz="1350">
              <a:solidFill>
                <a:schemeClr val="dk1"/>
              </a:solidFill>
              <a:latin typeface="Calibri"/>
              <a:ea typeface="Calibri"/>
              <a:cs typeface="Calibri"/>
              <a:sym typeface="Calibri"/>
            </a:endParaRPr>
          </a:p>
        </p:txBody>
      </p:sp>
      <p:sp>
        <p:nvSpPr>
          <p:cNvPr id="126" name="Google Shape;126;p14"/>
          <p:cNvSpPr/>
          <p:nvPr/>
        </p:nvSpPr>
        <p:spPr>
          <a:xfrm>
            <a:off x="6900863" y="5243513"/>
            <a:ext cx="1607344" cy="257175"/>
          </a:xfrm>
          <a:prstGeom prst="roundRect">
            <a:avLst>
              <a:gd name="adj" fmla="val 22222"/>
            </a:avLst>
          </a:prstGeom>
          <a:solidFill>
            <a:srgbClr val="FFFFFF"/>
          </a:solidFill>
          <a:ln w="9525" cap="flat" cmpd="sng">
            <a:solidFill>
              <a:srgbClr val="BBF7D0"/>
            </a:solidFill>
            <a:prstDash val="solid"/>
            <a:round/>
            <a:headEnd type="none" w="sm" len="sm"/>
            <a:tailEnd type="none" w="sm" len="sm"/>
          </a:ln>
        </p:spPr>
        <p:txBody>
          <a:bodyPr spcFirstLastPara="1" wrap="square" lIns="68569" tIns="34275" rIns="68569" bIns="34275" anchor="ctr" anchorCtr="0">
            <a:noAutofit/>
          </a:bodyPr>
          <a:lstStyle/>
          <a:p>
            <a:pPr algn="ctr"/>
            <a:endParaRPr sz="1350">
              <a:solidFill>
                <a:schemeClr val="dk1"/>
              </a:solidFill>
              <a:latin typeface="Calibri"/>
              <a:ea typeface="Calibri"/>
              <a:cs typeface="Calibri"/>
              <a:sym typeface="Calibri"/>
            </a:endParaRPr>
          </a:p>
        </p:txBody>
      </p:sp>
      <p:pic>
        <p:nvPicPr>
          <p:cNvPr id="127" name="Google Shape;127;p14" descr="image.png"/>
          <p:cNvPicPr preferRelativeResize="0"/>
          <p:nvPr/>
        </p:nvPicPr>
        <p:blipFill rotWithShape="1">
          <a:blip r:embed="rId3">
            <a:alphaModFix/>
          </a:blip>
          <a:srcRect/>
          <a:stretch/>
        </p:blipFill>
        <p:spPr>
          <a:xfrm>
            <a:off x="635794" y="5282803"/>
            <a:ext cx="171450" cy="171450"/>
          </a:xfrm>
          <a:prstGeom prst="rect">
            <a:avLst/>
          </a:prstGeom>
          <a:noFill/>
          <a:ln>
            <a:noFill/>
          </a:ln>
        </p:spPr>
      </p:pic>
      <p:sp>
        <p:nvSpPr>
          <p:cNvPr id="128" name="Google Shape;128;p14"/>
          <p:cNvSpPr txBox="1"/>
          <p:nvPr/>
        </p:nvSpPr>
        <p:spPr>
          <a:xfrm>
            <a:off x="457200" y="1200150"/>
            <a:ext cx="6223992" cy="121252"/>
          </a:xfrm>
          <a:prstGeom prst="rect">
            <a:avLst/>
          </a:prstGeom>
          <a:noFill/>
          <a:ln>
            <a:noFill/>
          </a:ln>
        </p:spPr>
        <p:txBody>
          <a:bodyPr spcFirstLastPara="1" wrap="square" lIns="0" tIns="0" rIns="0" bIns="0" anchor="t" anchorCtr="0">
            <a:spAutoFit/>
          </a:bodyPr>
          <a:lstStyle/>
          <a:p>
            <a:r>
              <a:rPr lang="en-US" sz="788" b="1">
                <a:solidFill>
                  <a:srgbClr val="2563EB"/>
                </a:solidFill>
                <a:latin typeface="Plus Jakarta Sans"/>
                <a:ea typeface="Plus Jakarta Sans"/>
                <a:cs typeface="Plus Jakarta Sans"/>
                <a:sym typeface="Plus Jakarta Sans"/>
              </a:rPr>
              <a:t>VEREIN ZUR FÖRDERUNG VON EIGENARBEIT E. V.</a:t>
            </a:r>
            <a:endParaRPr sz="1050"/>
          </a:p>
        </p:txBody>
      </p:sp>
      <p:sp>
        <p:nvSpPr>
          <p:cNvPr id="129" name="Google Shape;129;p14"/>
          <p:cNvSpPr txBox="1"/>
          <p:nvPr/>
        </p:nvSpPr>
        <p:spPr>
          <a:xfrm>
            <a:off x="457200" y="1385888"/>
            <a:ext cx="6535192" cy="332399"/>
          </a:xfrm>
          <a:prstGeom prst="rect">
            <a:avLst/>
          </a:prstGeom>
          <a:noFill/>
          <a:ln>
            <a:noFill/>
          </a:ln>
        </p:spPr>
        <p:txBody>
          <a:bodyPr spcFirstLastPara="1" wrap="square" lIns="0" tIns="0" rIns="0" bIns="0" anchor="t" anchorCtr="0">
            <a:spAutoFit/>
          </a:bodyPr>
          <a:lstStyle/>
          <a:p>
            <a:pPr>
              <a:lnSpc>
                <a:spcPct val="119958"/>
              </a:lnSpc>
            </a:pPr>
            <a:r>
              <a:rPr lang="en-US" sz="1800" b="1">
                <a:solidFill>
                  <a:srgbClr val="0F172A"/>
                </a:solidFill>
                <a:latin typeface="Plus Jakarta Sans"/>
                <a:ea typeface="Plus Jakarta Sans"/>
                <a:cs typeface="Plus Jakarta Sans"/>
                <a:sym typeface="Plus Jakarta Sans"/>
              </a:rPr>
              <a:t>Aufschlüsselung der Betriebsausgaben 2024</a:t>
            </a:r>
            <a:endParaRPr sz="1050"/>
          </a:p>
        </p:txBody>
      </p:sp>
      <p:sp>
        <p:nvSpPr>
          <p:cNvPr id="130" name="Google Shape;130;p14"/>
          <p:cNvSpPr txBox="1"/>
          <p:nvPr/>
        </p:nvSpPr>
        <p:spPr>
          <a:xfrm>
            <a:off x="7195543" y="1285876"/>
            <a:ext cx="1348382" cy="112467"/>
          </a:xfrm>
          <a:prstGeom prst="rect">
            <a:avLst/>
          </a:prstGeom>
          <a:noFill/>
          <a:ln>
            <a:noFill/>
          </a:ln>
        </p:spPr>
        <p:txBody>
          <a:bodyPr spcFirstLastPara="1" wrap="square" lIns="0" tIns="0" rIns="0" bIns="0" anchor="t" anchorCtr="0">
            <a:spAutoFit/>
          </a:bodyPr>
          <a:lstStyle/>
          <a:p>
            <a:pPr algn="r"/>
            <a:r>
              <a:rPr lang="en-US" sz="731" b="1">
                <a:solidFill>
                  <a:srgbClr val="64748B"/>
                </a:solidFill>
                <a:latin typeface="Plus Jakarta Sans"/>
                <a:ea typeface="Plus Jakarta Sans"/>
                <a:cs typeface="Plus Jakarta Sans"/>
                <a:sym typeface="Plus Jakarta Sans"/>
              </a:rPr>
              <a:t>Gesamtausgaben 2024</a:t>
            </a:r>
            <a:endParaRPr sz="1050"/>
          </a:p>
        </p:txBody>
      </p:sp>
      <p:sp>
        <p:nvSpPr>
          <p:cNvPr id="131" name="Google Shape;131;p14"/>
          <p:cNvSpPr txBox="1"/>
          <p:nvPr/>
        </p:nvSpPr>
        <p:spPr>
          <a:xfrm>
            <a:off x="7195543" y="1400175"/>
            <a:ext cx="1348382" cy="190501"/>
          </a:xfrm>
          <a:prstGeom prst="rect">
            <a:avLst/>
          </a:prstGeom>
          <a:noFill/>
          <a:ln>
            <a:noFill/>
          </a:ln>
        </p:spPr>
        <p:txBody>
          <a:bodyPr spcFirstLastPara="1" wrap="square" lIns="0" tIns="0" rIns="0" bIns="0" anchor="t" anchorCtr="0">
            <a:spAutoFit/>
          </a:bodyPr>
          <a:lstStyle/>
          <a:p>
            <a:pPr algn="r"/>
            <a:r>
              <a:rPr lang="en-US" sz="1238" b="1">
                <a:solidFill>
                  <a:srgbClr val="0F172A"/>
                </a:solidFill>
                <a:latin typeface="Plus Jakarta Sans"/>
                <a:ea typeface="Plus Jakarta Sans"/>
                <a:cs typeface="Plus Jakarta Sans"/>
                <a:sym typeface="Plus Jakarta Sans"/>
              </a:rPr>
              <a:t>635.585,89 €</a:t>
            </a:r>
            <a:endParaRPr sz="1050"/>
          </a:p>
        </p:txBody>
      </p:sp>
      <p:sp>
        <p:nvSpPr>
          <p:cNvPr id="132" name="Google Shape;132;p14"/>
          <p:cNvSpPr txBox="1"/>
          <p:nvPr/>
        </p:nvSpPr>
        <p:spPr>
          <a:xfrm>
            <a:off x="657225" y="3028950"/>
            <a:ext cx="1973461" cy="121252"/>
          </a:xfrm>
          <a:prstGeom prst="rect">
            <a:avLst/>
          </a:prstGeom>
          <a:noFill/>
          <a:ln>
            <a:noFill/>
          </a:ln>
        </p:spPr>
        <p:txBody>
          <a:bodyPr spcFirstLastPara="1" wrap="square" lIns="0" tIns="0" rIns="0" bIns="0" anchor="t" anchorCtr="0">
            <a:spAutoFit/>
          </a:bodyPr>
          <a:lstStyle/>
          <a:p>
            <a:r>
              <a:rPr lang="en-US" sz="788" b="1">
                <a:solidFill>
                  <a:srgbClr val="2563EB"/>
                </a:solidFill>
                <a:latin typeface="Plus Jakarta Sans"/>
                <a:ea typeface="Plus Jakarta Sans"/>
                <a:cs typeface="Plus Jakarta Sans"/>
                <a:sym typeface="Plus Jakarta Sans"/>
              </a:rPr>
              <a:t>1. PERSONALKOSTEN</a:t>
            </a:r>
            <a:endParaRPr sz="1050"/>
          </a:p>
        </p:txBody>
      </p:sp>
      <p:sp>
        <p:nvSpPr>
          <p:cNvPr id="133" name="Google Shape;133;p14"/>
          <p:cNvSpPr txBox="1"/>
          <p:nvPr/>
        </p:nvSpPr>
        <p:spPr>
          <a:xfrm>
            <a:off x="657225" y="3214687"/>
            <a:ext cx="1973461" cy="225126"/>
          </a:xfrm>
          <a:prstGeom prst="rect">
            <a:avLst/>
          </a:prstGeom>
          <a:noFill/>
          <a:ln>
            <a:noFill/>
          </a:ln>
        </p:spPr>
        <p:txBody>
          <a:bodyPr spcFirstLastPara="1" wrap="square" lIns="0" tIns="0" rIns="0" bIns="0" anchor="t" anchorCtr="0">
            <a:spAutoFit/>
          </a:bodyPr>
          <a:lstStyle/>
          <a:p>
            <a:r>
              <a:rPr lang="en-US" sz="1463" b="1">
                <a:solidFill>
                  <a:srgbClr val="0F172A"/>
                </a:solidFill>
                <a:latin typeface="Plus Jakarta Sans"/>
                <a:ea typeface="Plus Jakarta Sans"/>
                <a:cs typeface="Plus Jakarta Sans"/>
                <a:sym typeface="Plus Jakarta Sans"/>
              </a:rPr>
              <a:t>297.693,96 €</a:t>
            </a:r>
            <a:endParaRPr sz="1050"/>
          </a:p>
        </p:txBody>
      </p:sp>
      <p:sp>
        <p:nvSpPr>
          <p:cNvPr id="134" name="Google Shape;134;p14"/>
          <p:cNvSpPr txBox="1"/>
          <p:nvPr/>
        </p:nvSpPr>
        <p:spPr>
          <a:xfrm>
            <a:off x="657226" y="3479006"/>
            <a:ext cx="1650206" cy="242502"/>
          </a:xfrm>
          <a:prstGeom prst="rect">
            <a:avLst/>
          </a:prstGeom>
          <a:noFill/>
          <a:ln>
            <a:noFill/>
          </a:ln>
        </p:spPr>
        <p:txBody>
          <a:bodyPr spcFirstLastPara="1" wrap="square" lIns="0" tIns="0" rIns="0" bIns="0" anchor="t" anchorCtr="0">
            <a:spAutoFit/>
          </a:bodyPr>
          <a:lstStyle/>
          <a:p>
            <a:r>
              <a:rPr lang="en-US" sz="788">
                <a:solidFill>
                  <a:srgbClr val="64748B"/>
                </a:solidFill>
                <a:latin typeface="Plus Jakarta Sans"/>
                <a:ea typeface="Plus Jakarta Sans"/>
                <a:cs typeface="Plus Jakarta Sans"/>
                <a:sym typeface="Plus Jakarta Sans"/>
              </a:rPr>
              <a:t>Löhne/Gehälter: 235.495,87 €</a:t>
            </a:r>
            <a:br>
              <a:rPr lang="en-US" sz="1350">
                <a:solidFill>
                  <a:schemeClr val="dk1"/>
                </a:solidFill>
                <a:latin typeface="Calibri"/>
                <a:ea typeface="Calibri"/>
                <a:cs typeface="Calibri"/>
                <a:sym typeface="Calibri"/>
              </a:rPr>
            </a:br>
            <a:r>
              <a:rPr lang="en-US" sz="788">
                <a:solidFill>
                  <a:srgbClr val="64748B"/>
                </a:solidFill>
                <a:latin typeface="Plus Jakarta Sans"/>
                <a:ea typeface="Plus Jakarta Sans"/>
                <a:cs typeface="Plus Jakarta Sans"/>
                <a:sym typeface="Plus Jakarta Sans"/>
              </a:rPr>
              <a:t> Sozialabgaben: 62.198,09 €</a:t>
            </a:r>
            <a:endParaRPr sz="1050"/>
          </a:p>
        </p:txBody>
      </p:sp>
      <p:sp>
        <p:nvSpPr>
          <p:cNvPr id="135" name="Google Shape;135;p14"/>
          <p:cNvSpPr txBox="1"/>
          <p:nvPr/>
        </p:nvSpPr>
        <p:spPr>
          <a:xfrm>
            <a:off x="2750344" y="2964656"/>
            <a:ext cx="1973461" cy="121252"/>
          </a:xfrm>
          <a:prstGeom prst="rect">
            <a:avLst/>
          </a:prstGeom>
          <a:noFill/>
          <a:ln>
            <a:noFill/>
          </a:ln>
        </p:spPr>
        <p:txBody>
          <a:bodyPr spcFirstLastPara="1" wrap="square" lIns="0" tIns="0" rIns="0" bIns="0" anchor="t" anchorCtr="0">
            <a:spAutoFit/>
          </a:bodyPr>
          <a:lstStyle/>
          <a:p>
            <a:r>
              <a:rPr lang="en-US" sz="788" b="1">
                <a:solidFill>
                  <a:srgbClr val="0284C7"/>
                </a:solidFill>
                <a:latin typeface="Plus Jakarta Sans"/>
                <a:ea typeface="Plus Jakarta Sans"/>
                <a:cs typeface="Plus Jakarta Sans"/>
                <a:sym typeface="Plus Jakarta Sans"/>
              </a:rPr>
              <a:t>2. BES. AUFWENDUNGEN</a:t>
            </a:r>
            <a:endParaRPr sz="1050"/>
          </a:p>
        </p:txBody>
      </p:sp>
      <p:sp>
        <p:nvSpPr>
          <p:cNvPr id="136" name="Google Shape;136;p14"/>
          <p:cNvSpPr txBox="1"/>
          <p:nvPr/>
        </p:nvSpPr>
        <p:spPr>
          <a:xfrm>
            <a:off x="2750344" y="3150394"/>
            <a:ext cx="1973461" cy="225126"/>
          </a:xfrm>
          <a:prstGeom prst="rect">
            <a:avLst/>
          </a:prstGeom>
          <a:noFill/>
          <a:ln>
            <a:noFill/>
          </a:ln>
        </p:spPr>
        <p:txBody>
          <a:bodyPr spcFirstLastPara="1" wrap="square" lIns="0" tIns="0" rIns="0" bIns="0" anchor="t" anchorCtr="0">
            <a:spAutoFit/>
          </a:bodyPr>
          <a:lstStyle/>
          <a:p>
            <a:r>
              <a:rPr lang="en-US" sz="1463" b="1">
                <a:solidFill>
                  <a:srgbClr val="0F172A"/>
                </a:solidFill>
                <a:latin typeface="Plus Jakarta Sans"/>
                <a:ea typeface="Plus Jakarta Sans"/>
                <a:cs typeface="Plus Jakarta Sans"/>
                <a:sym typeface="Plus Jakarta Sans"/>
              </a:rPr>
              <a:t>119.513,30 €</a:t>
            </a:r>
            <a:endParaRPr sz="1050"/>
          </a:p>
        </p:txBody>
      </p:sp>
      <p:sp>
        <p:nvSpPr>
          <p:cNvPr id="137" name="Google Shape;137;p14"/>
          <p:cNvSpPr txBox="1"/>
          <p:nvPr/>
        </p:nvSpPr>
        <p:spPr>
          <a:xfrm>
            <a:off x="2750344" y="3414712"/>
            <a:ext cx="1650206" cy="242502"/>
          </a:xfrm>
          <a:prstGeom prst="rect">
            <a:avLst/>
          </a:prstGeom>
          <a:noFill/>
          <a:ln>
            <a:noFill/>
          </a:ln>
        </p:spPr>
        <p:txBody>
          <a:bodyPr spcFirstLastPara="1" wrap="square" lIns="0" tIns="0" rIns="0" bIns="0" anchor="t" anchorCtr="0">
            <a:spAutoFit/>
          </a:bodyPr>
          <a:lstStyle/>
          <a:p>
            <a:r>
              <a:rPr lang="en-US" sz="788">
                <a:solidFill>
                  <a:srgbClr val="64748B"/>
                </a:solidFill>
                <a:latin typeface="Plus Jakarta Sans"/>
                <a:ea typeface="Plus Jakarta Sans"/>
                <a:cs typeface="Plus Jakarta Sans"/>
                <a:sym typeface="Plus Jakarta Sans"/>
              </a:rPr>
              <a:t>Honorare für Kurse, Fachberatung &amp; Bildungsmaßnahmen</a:t>
            </a:r>
            <a:endParaRPr sz="1050"/>
          </a:p>
        </p:txBody>
      </p:sp>
      <p:sp>
        <p:nvSpPr>
          <p:cNvPr id="138" name="Google Shape;138;p14"/>
          <p:cNvSpPr txBox="1"/>
          <p:nvPr/>
        </p:nvSpPr>
        <p:spPr>
          <a:xfrm>
            <a:off x="4843463" y="3028950"/>
            <a:ext cx="1973461" cy="121252"/>
          </a:xfrm>
          <a:prstGeom prst="rect">
            <a:avLst/>
          </a:prstGeom>
          <a:noFill/>
          <a:ln>
            <a:noFill/>
          </a:ln>
        </p:spPr>
        <p:txBody>
          <a:bodyPr spcFirstLastPara="1" wrap="square" lIns="0" tIns="0" rIns="0" bIns="0" anchor="t" anchorCtr="0">
            <a:spAutoFit/>
          </a:bodyPr>
          <a:lstStyle/>
          <a:p>
            <a:r>
              <a:rPr lang="en-US" sz="788" b="1">
                <a:solidFill>
                  <a:srgbClr val="0D9488"/>
                </a:solidFill>
                <a:latin typeface="Plus Jakarta Sans"/>
                <a:ea typeface="Plus Jakarta Sans"/>
                <a:cs typeface="Plus Jakarta Sans"/>
                <a:sym typeface="Plus Jakarta Sans"/>
              </a:rPr>
              <a:t>3. RAUMKOSTEN</a:t>
            </a:r>
            <a:endParaRPr sz="1050"/>
          </a:p>
        </p:txBody>
      </p:sp>
      <p:sp>
        <p:nvSpPr>
          <p:cNvPr id="139" name="Google Shape;139;p14"/>
          <p:cNvSpPr txBox="1"/>
          <p:nvPr/>
        </p:nvSpPr>
        <p:spPr>
          <a:xfrm>
            <a:off x="4843463" y="3214687"/>
            <a:ext cx="1973461" cy="225126"/>
          </a:xfrm>
          <a:prstGeom prst="rect">
            <a:avLst/>
          </a:prstGeom>
          <a:noFill/>
          <a:ln>
            <a:noFill/>
          </a:ln>
        </p:spPr>
        <p:txBody>
          <a:bodyPr spcFirstLastPara="1" wrap="square" lIns="0" tIns="0" rIns="0" bIns="0" anchor="t" anchorCtr="0">
            <a:spAutoFit/>
          </a:bodyPr>
          <a:lstStyle/>
          <a:p>
            <a:r>
              <a:rPr lang="en-US" sz="1463" b="1">
                <a:solidFill>
                  <a:srgbClr val="0F172A"/>
                </a:solidFill>
                <a:latin typeface="Plus Jakarta Sans"/>
                <a:ea typeface="Plus Jakarta Sans"/>
                <a:cs typeface="Plus Jakarta Sans"/>
                <a:sym typeface="Plus Jakarta Sans"/>
              </a:rPr>
              <a:t>118.697,16 €</a:t>
            </a:r>
            <a:endParaRPr sz="1050"/>
          </a:p>
        </p:txBody>
      </p:sp>
      <p:sp>
        <p:nvSpPr>
          <p:cNvPr id="140" name="Google Shape;140;p14"/>
          <p:cNvSpPr txBox="1"/>
          <p:nvPr/>
        </p:nvSpPr>
        <p:spPr>
          <a:xfrm>
            <a:off x="4843463" y="3479006"/>
            <a:ext cx="1650206" cy="242502"/>
          </a:xfrm>
          <a:prstGeom prst="rect">
            <a:avLst/>
          </a:prstGeom>
          <a:noFill/>
          <a:ln>
            <a:noFill/>
          </a:ln>
        </p:spPr>
        <p:txBody>
          <a:bodyPr spcFirstLastPara="1" wrap="square" lIns="0" tIns="0" rIns="0" bIns="0" anchor="t" anchorCtr="0">
            <a:spAutoFit/>
          </a:bodyPr>
          <a:lstStyle/>
          <a:p>
            <a:r>
              <a:rPr lang="en-US" sz="788">
                <a:solidFill>
                  <a:srgbClr val="64748B"/>
                </a:solidFill>
                <a:latin typeface="Plus Jakarta Sans"/>
                <a:ea typeface="Plus Jakarta Sans"/>
                <a:cs typeface="Plus Jakarta Sans"/>
                <a:sym typeface="Plus Jakarta Sans"/>
              </a:rPr>
              <a:t>Miete/Pacht: 105.303,16 €</a:t>
            </a:r>
            <a:br>
              <a:rPr lang="en-US" sz="1350">
                <a:solidFill>
                  <a:schemeClr val="dk1"/>
                </a:solidFill>
                <a:latin typeface="Calibri"/>
                <a:ea typeface="Calibri"/>
                <a:cs typeface="Calibri"/>
                <a:sym typeface="Calibri"/>
              </a:rPr>
            </a:br>
            <a:r>
              <a:rPr lang="en-US" sz="788">
                <a:solidFill>
                  <a:srgbClr val="64748B"/>
                </a:solidFill>
                <a:latin typeface="Plus Jakarta Sans"/>
                <a:ea typeface="Plus Jakarta Sans"/>
                <a:cs typeface="Plus Jakarta Sans"/>
                <a:sym typeface="Plus Jakarta Sans"/>
              </a:rPr>
              <a:t> Gas, Strom, Wasser: 12.838,05 €</a:t>
            </a:r>
            <a:endParaRPr sz="1050"/>
          </a:p>
        </p:txBody>
      </p:sp>
      <p:sp>
        <p:nvSpPr>
          <p:cNvPr id="141" name="Google Shape;141;p14"/>
          <p:cNvSpPr txBox="1"/>
          <p:nvPr/>
        </p:nvSpPr>
        <p:spPr>
          <a:xfrm>
            <a:off x="6936582" y="3028950"/>
            <a:ext cx="1973461" cy="121252"/>
          </a:xfrm>
          <a:prstGeom prst="rect">
            <a:avLst/>
          </a:prstGeom>
          <a:noFill/>
          <a:ln>
            <a:noFill/>
          </a:ln>
        </p:spPr>
        <p:txBody>
          <a:bodyPr spcFirstLastPara="1" wrap="square" lIns="0" tIns="0" rIns="0" bIns="0" anchor="t" anchorCtr="0">
            <a:spAutoFit/>
          </a:bodyPr>
          <a:lstStyle/>
          <a:p>
            <a:r>
              <a:rPr lang="en-US" sz="788" b="1">
                <a:solidFill>
                  <a:srgbClr val="64748B"/>
                </a:solidFill>
                <a:latin typeface="Plus Jakarta Sans"/>
                <a:ea typeface="Plus Jakarta Sans"/>
                <a:cs typeface="Plus Jakarta Sans"/>
                <a:sym typeface="Plus Jakarta Sans"/>
              </a:rPr>
              <a:t>4. WEITERE AUSGABEN</a:t>
            </a:r>
            <a:endParaRPr sz="1050"/>
          </a:p>
        </p:txBody>
      </p:sp>
      <p:sp>
        <p:nvSpPr>
          <p:cNvPr id="142" name="Google Shape;142;p14"/>
          <p:cNvSpPr txBox="1"/>
          <p:nvPr/>
        </p:nvSpPr>
        <p:spPr>
          <a:xfrm>
            <a:off x="6936582" y="3214687"/>
            <a:ext cx="1973461" cy="225126"/>
          </a:xfrm>
          <a:prstGeom prst="rect">
            <a:avLst/>
          </a:prstGeom>
          <a:noFill/>
          <a:ln>
            <a:noFill/>
          </a:ln>
        </p:spPr>
        <p:txBody>
          <a:bodyPr spcFirstLastPara="1" wrap="square" lIns="0" tIns="0" rIns="0" bIns="0" anchor="t" anchorCtr="0">
            <a:spAutoFit/>
          </a:bodyPr>
          <a:lstStyle/>
          <a:p>
            <a:r>
              <a:rPr lang="en-US" sz="1463" b="1">
                <a:solidFill>
                  <a:srgbClr val="0F172A"/>
                </a:solidFill>
                <a:latin typeface="Plus Jakarta Sans"/>
                <a:ea typeface="Plus Jakarta Sans"/>
                <a:cs typeface="Plus Jakarta Sans"/>
                <a:sym typeface="Plus Jakarta Sans"/>
              </a:rPr>
              <a:t>99.681,47 €</a:t>
            </a:r>
            <a:endParaRPr sz="1050"/>
          </a:p>
        </p:txBody>
      </p:sp>
      <p:sp>
        <p:nvSpPr>
          <p:cNvPr id="143" name="Google Shape;143;p14"/>
          <p:cNvSpPr txBox="1"/>
          <p:nvPr/>
        </p:nvSpPr>
        <p:spPr>
          <a:xfrm>
            <a:off x="6936582" y="3479006"/>
            <a:ext cx="1650206" cy="242502"/>
          </a:xfrm>
          <a:prstGeom prst="rect">
            <a:avLst/>
          </a:prstGeom>
          <a:noFill/>
          <a:ln>
            <a:noFill/>
          </a:ln>
        </p:spPr>
        <p:txBody>
          <a:bodyPr spcFirstLastPara="1" wrap="square" lIns="0" tIns="0" rIns="0" bIns="0" anchor="t" anchorCtr="0">
            <a:spAutoFit/>
          </a:bodyPr>
          <a:lstStyle/>
          <a:p>
            <a:r>
              <a:rPr lang="en-US" sz="788">
                <a:solidFill>
                  <a:srgbClr val="64748B"/>
                </a:solidFill>
                <a:latin typeface="Plus Jakarta Sans"/>
                <a:ea typeface="Plus Jakarta Sans"/>
                <a:cs typeface="Plus Jakarta Sans"/>
                <a:sym typeface="Plus Jakarta Sans"/>
              </a:rPr>
              <a:t>Material, Werbung, Kfz, Vorsteuer, Verwaltung &amp; AfA</a:t>
            </a:r>
            <a:endParaRPr sz="1050"/>
          </a:p>
        </p:txBody>
      </p:sp>
      <p:sp>
        <p:nvSpPr>
          <p:cNvPr id="144" name="Google Shape;144;p14"/>
          <p:cNvSpPr txBox="1"/>
          <p:nvPr/>
        </p:nvSpPr>
        <p:spPr>
          <a:xfrm>
            <a:off x="6943726" y="5300663"/>
            <a:ext cx="1450181" cy="121252"/>
          </a:xfrm>
          <a:prstGeom prst="rect">
            <a:avLst/>
          </a:prstGeom>
          <a:noFill/>
          <a:ln>
            <a:noFill/>
          </a:ln>
        </p:spPr>
        <p:txBody>
          <a:bodyPr spcFirstLastPara="1" wrap="square" lIns="0" tIns="0" rIns="0" bIns="0" anchor="t" anchorCtr="0">
            <a:spAutoFit/>
          </a:bodyPr>
          <a:lstStyle/>
          <a:p>
            <a:pPr algn="r"/>
            <a:r>
              <a:rPr lang="en-US" sz="788" b="1">
                <a:solidFill>
                  <a:srgbClr val="16A34A"/>
                </a:solidFill>
                <a:latin typeface="Plus Jakarta Sans"/>
                <a:ea typeface="Plus Jakarta Sans"/>
                <a:cs typeface="Plus Jakarta Sans"/>
                <a:sym typeface="Plus Jakarta Sans"/>
              </a:rPr>
              <a:t>Solide Vereinsfinanzen 2024</a:t>
            </a:r>
            <a:endParaRPr sz="1050"/>
          </a:p>
        </p:txBody>
      </p:sp>
      <p:sp>
        <p:nvSpPr>
          <p:cNvPr id="145" name="Google Shape;145;p14"/>
          <p:cNvSpPr txBox="1"/>
          <p:nvPr/>
        </p:nvSpPr>
        <p:spPr>
          <a:xfrm>
            <a:off x="921544" y="5229226"/>
            <a:ext cx="6438305" cy="129907"/>
          </a:xfrm>
          <a:prstGeom prst="rect">
            <a:avLst/>
          </a:prstGeom>
          <a:noFill/>
          <a:ln>
            <a:noFill/>
          </a:ln>
        </p:spPr>
        <p:txBody>
          <a:bodyPr spcFirstLastPara="1" wrap="square" lIns="0" tIns="0" rIns="0" bIns="0" anchor="t" anchorCtr="0">
            <a:spAutoFit/>
          </a:bodyPr>
          <a:lstStyle/>
          <a:p>
            <a:r>
              <a:rPr lang="en-US" sz="844" b="1">
                <a:solidFill>
                  <a:srgbClr val="14532D"/>
                </a:solidFill>
                <a:latin typeface="Plus Jakarta Sans"/>
                <a:ea typeface="Plus Jakarta Sans"/>
                <a:cs typeface="Plus Jakarta Sans"/>
                <a:sym typeface="Plus Jakarta Sans"/>
              </a:rPr>
              <a:t>Fazit für die Mitgliederversammlung</a:t>
            </a:r>
            <a:endParaRPr sz="1050"/>
          </a:p>
        </p:txBody>
      </p:sp>
      <p:sp>
        <p:nvSpPr>
          <p:cNvPr id="146" name="Google Shape;146;p14"/>
          <p:cNvSpPr txBox="1"/>
          <p:nvPr/>
        </p:nvSpPr>
        <p:spPr>
          <a:xfrm>
            <a:off x="921544" y="5379244"/>
            <a:ext cx="6438305" cy="121252"/>
          </a:xfrm>
          <a:prstGeom prst="rect">
            <a:avLst/>
          </a:prstGeom>
          <a:noFill/>
          <a:ln>
            <a:noFill/>
          </a:ln>
        </p:spPr>
        <p:txBody>
          <a:bodyPr spcFirstLastPara="1" wrap="square" lIns="0" tIns="0" rIns="0" bIns="0" anchor="t" anchorCtr="0">
            <a:spAutoFit/>
          </a:bodyPr>
          <a:lstStyle/>
          <a:p>
            <a:r>
              <a:rPr lang="en-US" sz="788">
                <a:solidFill>
                  <a:srgbClr val="15803D"/>
                </a:solidFill>
                <a:latin typeface="Plus Jakarta Sans"/>
                <a:ea typeface="Plus Jakarta Sans"/>
                <a:cs typeface="Plus Jakarta Sans"/>
                <a:sym typeface="Plus Jakarta Sans"/>
              </a:rPr>
              <a:t>Die Betriebsausgaben sanken um ca. 26.390 € im Vergleich zum Vorjahr bei gleichzeitig steigenden Einnahmen.</a:t>
            </a:r>
            <a:endParaRPr sz="105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showMasterSp="0">
  <p:cSld>
    <p:bg>
      <p:bgPr>
        <a:solidFill>
          <a:srgbClr val="D9D9D9"/>
        </a:solidFill>
        <a:effectLst/>
      </p:bgPr>
    </p:bg>
    <p:spTree>
      <p:nvGrpSpPr>
        <p:cNvPr id="1" name="Shape 205"/>
        <p:cNvGrpSpPr/>
        <p:nvPr/>
      </p:nvGrpSpPr>
      <p:grpSpPr>
        <a:xfrm>
          <a:off x="0" y="0"/>
          <a:ext cx="0" cy="0"/>
          <a:chOff x="0" y="0"/>
          <a:chExt cx="0" cy="0"/>
        </a:xfrm>
      </p:grpSpPr>
      <p:sp>
        <p:nvSpPr>
          <p:cNvPr id="206" name="Google Shape;206;p15"/>
          <p:cNvSpPr txBox="1">
            <a:spLocks noGrp="1"/>
          </p:cNvSpPr>
          <p:nvPr>
            <p:ph type="title"/>
          </p:nvPr>
        </p:nvSpPr>
        <p:spPr>
          <a:xfrm>
            <a:off x="690168" y="478358"/>
            <a:ext cx="3813300" cy="1032000"/>
          </a:xfrm>
          <a:prstGeom prst="rect">
            <a:avLst/>
          </a:prstGeom>
          <a:noFill/>
          <a:ln>
            <a:noFill/>
          </a:ln>
        </p:spPr>
        <p:txBody>
          <a:bodyPr spcFirstLastPara="1" wrap="square" lIns="0" tIns="104125" rIns="0" bIns="0" anchor="t" anchorCtr="0">
            <a:spAutoFit/>
          </a:bodyPr>
          <a:lstStyle/>
          <a:p>
            <a:pPr marL="12700" marR="5080" lvl="0" indent="0" algn="l" rtl="0">
              <a:lnSpc>
                <a:spcPct val="100000"/>
              </a:lnSpc>
              <a:spcBef>
                <a:spcPts val="0"/>
              </a:spcBef>
              <a:spcAft>
                <a:spcPts val="0"/>
              </a:spcAft>
              <a:buSzPts val="1400"/>
              <a:buNone/>
            </a:pPr>
            <a:r>
              <a:rPr lang="de-DE">
                <a:solidFill>
                  <a:srgbClr val="7E7E7E"/>
                </a:solidFill>
              </a:rPr>
              <a:t>Presse- und  Öffentlichkeitsarbeit</a:t>
            </a:r>
            <a:endParaRPr/>
          </a:p>
        </p:txBody>
      </p:sp>
      <p:sp>
        <p:nvSpPr>
          <p:cNvPr id="207" name="Google Shape;207;p15"/>
          <p:cNvSpPr txBox="1"/>
          <p:nvPr/>
        </p:nvSpPr>
        <p:spPr>
          <a:xfrm>
            <a:off x="766368" y="1877060"/>
            <a:ext cx="8035800" cy="3369000"/>
          </a:xfrm>
          <a:prstGeom prst="rect">
            <a:avLst/>
          </a:prstGeom>
          <a:noFill/>
          <a:ln>
            <a:noFill/>
          </a:ln>
        </p:spPr>
        <p:txBody>
          <a:bodyPr spcFirstLastPara="1" wrap="square" lIns="0" tIns="13325" rIns="0" bIns="0" anchor="t" anchorCtr="0">
            <a:spAutoFit/>
          </a:bodyPr>
          <a:lstStyle/>
          <a:p>
            <a:pPr marL="12700" marR="0" lvl="0" indent="0" algn="l" rtl="0">
              <a:lnSpc>
                <a:spcPct val="100000"/>
              </a:lnSpc>
              <a:spcBef>
                <a:spcPts val="0"/>
              </a:spcBef>
              <a:spcAft>
                <a:spcPts val="0"/>
              </a:spcAft>
              <a:buClr>
                <a:srgbClr val="000000"/>
              </a:buClr>
              <a:buSzPts val="2000"/>
              <a:buFont typeface="Arial"/>
              <a:buNone/>
            </a:pPr>
            <a:r>
              <a:rPr lang="de-DE" sz="1900" b="1" i="0" u="none" strike="noStrike" cap="none">
                <a:solidFill>
                  <a:srgbClr val="212121"/>
                </a:solidFill>
                <a:latin typeface="Calibri"/>
                <a:ea typeface="Calibri"/>
                <a:cs typeface="Calibri"/>
                <a:sym typeface="Calibri"/>
              </a:rPr>
              <a:t>Berichterstattung in Print, Online und TV </a:t>
            </a:r>
            <a:endParaRPr sz="1900" b="1" i="0" u="none" strike="noStrike" cap="none">
              <a:solidFill>
                <a:srgbClr val="212121"/>
              </a:solidFill>
              <a:latin typeface="Calibri"/>
              <a:ea typeface="Calibri"/>
              <a:cs typeface="Calibri"/>
              <a:sym typeface="Calibri"/>
            </a:endParaRPr>
          </a:p>
          <a:p>
            <a:pPr marL="12700" marR="0" lvl="0" indent="0" algn="l" rtl="0">
              <a:lnSpc>
                <a:spcPct val="100000"/>
              </a:lnSpc>
              <a:spcBef>
                <a:spcPts val="0"/>
              </a:spcBef>
              <a:spcAft>
                <a:spcPts val="0"/>
              </a:spcAft>
              <a:buClr>
                <a:srgbClr val="000000"/>
              </a:buClr>
              <a:buSzPts val="2000"/>
              <a:buFont typeface="Arial"/>
              <a:buNone/>
            </a:pPr>
            <a:endParaRPr sz="1900" b="1" i="0" u="none" strike="noStrike" cap="none">
              <a:solidFill>
                <a:srgbClr val="212121"/>
              </a:solidFill>
              <a:latin typeface="Calibri"/>
              <a:ea typeface="Calibri"/>
              <a:cs typeface="Calibri"/>
              <a:sym typeface="Calibri"/>
            </a:endParaRPr>
          </a:p>
          <a:p>
            <a:pPr marL="914400" marR="0" lvl="1" indent="-355600" algn="l" rtl="0">
              <a:lnSpc>
                <a:spcPct val="115000"/>
              </a:lnSpc>
              <a:spcBef>
                <a:spcPts val="0"/>
              </a:spcBef>
              <a:spcAft>
                <a:spcPts val="0"/>
              </a:spcAft>
              <a:buClr>
                <a:schemeClr val="dk1"/>
              </a:buClr>
              <a:buSzPts val="2000"/>
              <a:buFont typeface="Arial"/>
              <a:buChar char="-"/>
            </a:pPr>
            <a:r>
              <a:rPr lang="de-DE" sz="2000" b="0" i="0" u="none" strike="noStrike" cap="none">
                <a:solidFill>
                  <a:schemeClr val="dk1"/>
                </a:solidFill>
                <a:latin typeface="Arial"/>
                <a:ea typeface="Arial"/>
                <a:cs typeface="Arial"/>
                <a:sym typeface="Arial"/>
              </a:rPr>
              <a:t>Film Screening Omas gegen Rechts</a:t>
            </a:r>
            <a:endParaRPr sz="2000" b="0" i="0" u="none" strike="noStrike" cap="none">
              <a:solidFill>
                <a:schemeClr val="dk1"/>
              </a:solidFill>
              <a:latin typeface="Arial"/>
              <a:ea typeface="Arial"/>
              <a:cs typeface="Arial"/>
              <a:sym typeface="Arial"/>
            </a:endParaRPr>
          </a:p>
          <a:p>
            <a:pPr marL="914400" marR="0" lvl="1" indent="-355600" algn="l" rtl="0">
              <a:lnSpc>
                <a:spcPct val="115000"/>
              </a:lnSpc>
              <a:spcBef>
                <a:spcPts val="0"/>
              </a:spcBef>
              <a:spcAft>
                <a:spcPts val="0"/>
              </a:spcAft>
              <a:buClr>
                <a:schemeClr val="dk1"/>
              </a:buClr>
              <a:buSzPts val="2000"/>
              <a:buFont typeface="Arial"/>
              <a:buChar char="-"/>
            </a:pPr>
            <a:r>
              <a:rPr lang="de-DE" sz="2000" b="0" i="0" u="none" strike="noStrike" cap="none">
                <a:solidFill>
                  <a:schemeClr val="dk1"/>
                </a:solidFill>
                <a:latin typeface="Arial"/>
                <a:ea typeface="Arial"/>
                <a:cs typeface="Arial"/>
                <a:sym typeface="Arial"/>
              </a:rPr>
              <a:t>Filmhochschule </a:t>
            </a:r>
            <a:endParaRPr sz="2000" b="0" i="0" u="none" strike="noStrike" cap="none">
              <a:solidFill>
                <a:schemeClr val="dk1"/>
              </a:solidFill>
              <a:latin typeface="Arial"/>
              <a:ea typeface="Arial"/>
              <a:cs typeface="Arial"/>
              <a:sym typeface="Arial"/>
            </a:endParaRPr>
          </a:p>
          <a:p>
            <a:pPr marL="914400" marR="0" lvl="1" indent="-355600" algn="l" rtl="0">
              <a:lnSpc>
                <a:spcPct val="115000"/>
              </a:lnSpc>
              <a:spcBef>
                <a:spcPts val="0"/>
              </a:spcBef>
              <a:spcAft>
                <a:spcPts val="0"/>
              </a:spcAft>
              <a:buClr>
                <a:schemeClr val="dk1"/>
              </a:buClr>
              <a:buSzPts val="2000"/>
              <a:buFont typeface="Arial"/>
              <a:buChar char="-"/>
            </a:pPr>
            <a:r>
              <a:rPr lang="de-DE" sz="2000" b="0" i="0" u="none" strike="noStrike" cap="none">
                <a:solidFill>
                  <a:schemeClr val="dk1"/>
                </a:solidFill>
                <a:latin typeface="Arial"/>
                <a:ea typeface="Arial"/>
                <a:cs typeface="Arial"/>
                <a:sym typeface="Arial"/>
              </a:rPr>
              <a:t>München TV</a:t>
            </a:r>
            <a:endParaRPr sz="2000" b="0" i="0" u="none" strike="noStrike" cap="none">
              <a:solidFill>
                <a:schemeClr val="dk1"/>
              </a:solidFill>
              <a:latin typeface="Arial"/>
              <a:ea typeface="Arial"/>
              <a:cs typeface="Arial"/>
              <a:sym typeface="Arial"/>
            </a:endParaRPr>
          </a:p>
          <a:p>
            <a:pPr marL="914400" marR="0" lvl="1" indent="-355600" algn="l" rtl="0">
              <a:lnSpc>
                <a:spcPct val="115000"/>
              </a:lnSpc>
              <a:spcBef>
                <a:spcPts val="0"/>
              </a:spcBef>
              <a:spcAft>
                <a:spcPts val="0"/>
              </a:spcAft>
              <a:buClr>
                <a:schemeClr val="dk1"/>
              </a:buClr>
              <a:buSzPts val="2000"/>
              <a:buFont typeface="Arial"/>
              <a:buChar char="-"/>
            </a:pPr>
            <a:r>
              <a:rPr lang="de-DE" sz="2000" b="0" i="0" u="none" strike="noStrike" cap="none">
                <a:solidFill>
                  <a:schemeClr val="dk1"/>
                </a:solidFill>
                <a:latin typeface="Arial"/>
                <a:ea typeface="Arial"/>
                <a:cs typeface="Arial"/>
                <a:sym typeface="Arial"/>
              </a:rPr>
              <a:t>Radio Bamberg</a:t>
            </a:r>
            <a:endParaRPr sz="2000" b="0" i="0" u="none" strike="noStrike" cap="none">
              <a:solidFill>
                <a:schemeClr val="dk1"/>
              </a:solidFill>
              <a:latin typeface="Arial"/>
              <a:ea typeface="Arial"/>
              <a:cs typeface="Arial"/>
              <a:sym typeface="Arial"/>
            </a:endParaRPr>
          </a:p>
          <a:p>
            <a:pPr marL="914400" marR="0" lvl="1" indent="-355600" algn="l" rtl="0">
              <a:lnSpc>
                <a:spcPct val="115000"/>
              </a:lnSpc>
              <a:spcBef>
                <a:spcPts val="0"/>
              </a:spcBef>
              <a:spcAft>
                <a:spcPts val="0"/>
              </a:spcAft>
              <a:buClr>
                <a:schemeClr val="dk1"/>
              </a:buClr>
              <a:buSzPts val="2000"/>
              <a:buFont typeface="Arial"/>
              <a:buChar char="-"/>
            </a:pPr>
            <a:r>
              <a:rPr lang="de-DE" sz="2000" b="0" i="0" u="none" strike="noStrike" cap="none">
                <a:solidFill>
                  <a:schemeClr val="dk1"/>
                </a:solidFill>
                <a:latin typeface="Arial"/>
                <a:ea typeface="Arial"/>
                <a:cs typeface="Arial"/>
                <a:sym typeface="Arial"/>
              </a:rPr>
              <a:t>BR Film- und Rundfunkbericht</a:t>
            </a:r>
            <a:endParaRPr sz="2000" b="0" i="0" u="none" strike="noStrike" cap="none">
              <a:solidFill>
                <a:schemeClr val="dk1"/>
              </a:solidFill>
              <a:latin typeface="Arial"/>
              <a:ea typeface="Arial"/>
              <a:cs typeface="Arial"/>
              <a:sym typeface="Arial"/>
            </a:endParaRPr>
          </a:p>
          <a:p>
            <a:pPr marL="914400" marR="0" lvl="1" indent="-355600" algn="l" rtl="0">
              <a:lnSpc>
                <a:spcPct val="100000"/>
              </a:lnSpc>
              <a:spcBef>
                <a:spcPts val="300"/>
              </a:spcBef>
              <a:spcAft>
                <a:spcPts val="0"/>
              </a:spcAft>
              <a:buClr>
                <a:schemeClr val="dk1"/>
              </a:buClr>
              <a:buSzPts val="2000"/>
              <a:buFont typeface="Arial"/>
              <a:buChar char="-"/>
            </a:pPr>
            <a:r>
              <a:rPr lang="de-DE" sz="2000" b="0" i="0" u="none" strike="noStrike" cap="none">
                <a:solidFill>
                  <a:srgbClr val="212121"/>
                </a:solidFill>
                <a:latin typeface="Arial"/>
                <a:ea typeface="Arial"/>
                <a:cs typeface="Arial"/>
                <a:sym typeface="Arial"/>
              </a:rPr>
              <a:t>Anfragen und Besuche von Neugründer/innen offener Werkstätten</a:t>
            </a:r>
            <a:endParaRPr sz="2000" b="0" i="0" u="none" strike="noStrike" cap="none">
              <a:solidFill>
                <a:srgbClr val="212121"/>
              </a:solidFill>
              <a:latin typeface="Arial"/>
              <a:ea typeface="Arial"/>
              <a:cs typeface="Arial"/>
              <a:sym typeface="Arial"/>
            </a:endParaRPr>
          </a:p>
          <a:p>
            <a:pPr marL="914400" marR="0" lvl="1" indent="-228600" algn="l" rtl="0">
              <a:lnSpc>
                <a:spcPct val="100000"/>
              </a:lnSpc>
              <a:spcBef>
                <a:spcPts val="300"/>
              </a:spcBef>
              <a:spcAft>
                <a:spcPts val="0"/>
              </a:spcAft>
              <a:buClr>
                <a:srgbClr val="212121"/>
              </a:buClr>
              <a:buSzPts val="2000"/>
              <a:buFont typeface="Arial"/>
              <a:buNone/>
            </a:pPr>
            <a:endParaRPr sz="2000" b="0" i="0" u="none" strike="noStrike" cap="none">
              <a:solidFill>
                <a:srgbClr val="212121"/>
              </a:solidFill>
              <a:latin typeface="Arial"/>
              <a:ea typeface="Arial"/>
              <a:cs typeface="Arial"/>
              <a:sym typeface="Arial"/>
            </a:endParaRPr>
          </a:p>
        </p:txBody>
      </p:sp>
      <p:pic>
        <p:nvPicPr>
          <p:cNvPr id="208" name="Google Shape;208;p15"/>
          <p:cNvPicPr preferRelativeResize="0"/>
          <p:nvPr/>
        </p:nvPicPr>
        <p:blipFill rotWithShape="1">
          <a:blip r:embed="rId3">
            <a:alphaModFix/>
          </a:blip>
          <a:srcRect/>
          <a:stretch/>
        </p:blipFill>
        <p:spPr>
          <a:xfrm>
            <a:off x="7124700" y="219456"/>
            <a:ext cx="1743940" cy="1007364"/>
          </a:xfrm>
          <a:prstGeom prst="rect">
            <a:avLst/>
          </a:prstGeom>
          <a:noFill/>
          <a:ln>
            <a:noFill/>
          </a:ln>
        </p:spPr>
      </p:pic>
      <p:sp>
        <p:nvSpPr>
          <p:cNvPr id="209" name="Google Shape;209;p15"/>
          <p:cNvSpPr txBox="1">
            <a:spLocks noGrp="1"/>
          </p:cNvSpPr>
          <p:nvPr>
            <p:ph type="sldNum" idx="12"/>
          </p:nvPr>
        </p:nvSpPr>
        <p:spPr>
          <a:xfrm>
            <a:off x="8214994" y="6446122"/>
            <a:ext cx="259800" cy="196200"/>
          </a:xfrm>
          <a:prstGeom prst="rect">
            <a:avLst/>
          </a:prstGeom>
          <a:noFill/>
          <a:ln>
            <a:noFill/>
          </a:ln>
        </p:spPr>
        <p:txBody>
          <a:bodyPr spcFirstLastPara="1" wrap="square" lIns="0" tIns="0" rIns="0" bIns="0" anchor="t" anchorCtr="0">
            <a:spAutoFit/>
          </a:bodyPr>
          <a:lstStyle/>
          <a:p>
            <a:pPr marL="38100" lvl="0" indent="0" algn="l" rtl="0">
              <a:lnSpc>
                <a:spcPct val="118750"/>
              </a:lnSpc>
              <a:spcBef>
                <a:spcPts val="0"/>
              </a:spcBef>
              <a:spcAft>
                <a:spcPts val="0"/>
              </a:spcAft>
              <a:buSzPts val="1200"/>
              <a:buNone/>
            </a:pPr>
            <a:fld id="{00000000-1234-1234-1234-123412341234}" type="slidenum">
              <a:rPr lang="de-DE"/>
              <a:t>19</a:t>
            </a:fld>
            <a:endParaRPr/>
          </a:p>
        </p:txBody>
      </p:sp>
      <p:sp>
        <p:nvSpPr>
          <p:cNvPr id="210" name="Google Shape;210;p15"/>
          <p:cNvSpPr txBox="1"/>
          <p:nvPr/>
        </p:nvSpPr>
        <p:spPr>
          <a:xfrm>
            <a:off x="338000" y="6265000"/>
            <a:ext cx="3000000" cy="588600"/>
          </a:xfrm>
          <a:prstGeom prst="rect">
            <a:avLst/>
          </a:prstGeom>
          <a:noFill/>
          <a:ln>
            <a:noFill/>
          </a:ln>
        </p:spPr>
        <p:txBody>
          <a:bodyPr spcFirstLastPara="1" wrap="square" lIns="91425" tIns="91425" rIns="91425" bIns="91425" anchor="t" anchorCtr="0">
            <a:spAutoFit/>
          </a:bodyPr>
          <a:lstStyle/>
          <a:p>
            <a:pPr marL="12700" marR="0" lvl="0" indent="0" algn="l" rtl="0">
              <a:lnSpc>
                <a:spcPct val="118750"/>
              </a:lnSpc>
              <a:spcBef>
                <a:spcPts val="0"/>
              </a:spcBef>
              <a:spcAft>
                <a:spcPts val="0"/>
              </a:spcAft>
              <a:buClr>
                <a:schemeClr val="dk1"/>
              </a:buClr>
              <a:buSzPts val="1400"/>
              <a:buFont typeface="Arial"/>
              <a:buNone/>
            </a:pPr>
            <a:r>
              <a:rPr lang="de-DE" sz="1200" b="0" i="0" u="none" strike="noStrike" cap="none">
                <a:solidFill>
                  <a:srgbClr val="585858"/>
                </a:solidFill>
                <a:latin typeface="Arial"/>
                <a:ea typeface="Arial"/>
                <a:cs typeface="Arial"/>
                <a:sym typeface="Arial"/>
              </a:rPr>
              <a:t>Bericht für die Mitglieder November 2024</a:t>
            </a:r>
            <a:endParaRPr sz="1200" b="0" i="0" u="none" strike="noStrike" cap="none">
              <a:solidFill>
                <a:srgbClr val="585858"/>
              </a:solidFill>
              <a:latin typeface="Arial"/>
              <a:ea typeface="Arial"/>
              <a:cs typeface="Arial"/>
              <a:sym typeface="Arial"/>
            </a:endParaRPr>
          </a:p>
          <a:p>
            <a:pPr marL="12700" marR="0" lvl="0" indent="0" algn="l" rtl="0">
              <a:lnSpc>
                <a:spcPct val="118750"/>
              </a:lnSpc>
              <a:spcBef>
                <a:spcPts val="0"/>
              </a:spcBef>
              <a:spcAft>
                <a:spcPts val="0"/>
              </a:spcAft>
              <a:buClr>
                <a:srgbClr val="000000"/>
              </a:buClr>
              <a:buSzPts val="1200"/>
              <a:buFont typeface="Arial"/>
              <a:buNone/>
            </a:pPr>
            <a:endParaRPr sz="1200" b="0" i="0" u="none" strike="noStrike" cap="none">
              <a:solidFill>
                <a:srgbClr val="888888"/>
              </a:solidFill>
              <a:latin typeface="Arial"/>
              <a:ea typeface="Arial"/>
              <a:cs typeface="Arial"/>
              <a:sym typeface="Arial"/>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showMasterSp="0">
  <p:cSld>
    <p:bg>
      <p:bgPr>
        <a:solidFill>
          <a:srgbClr val="D9D9D9"/>
        </a:solidFill>
        <a:effectLst/>
      </p:bgPr>
    </p:bg>
    <p:spTree>
      <p:nvGrpSpPr>
        <p:cNvPr id="1" name="Shape 215"/>
        <p:cNvGrpSpPr/>
        <p:nvPr/>
      </p:nvGrpSpPr>
      <p:grpSpPr>
        <a:xfrm>
          <a:off x="0" y="0"/>
          <a:ext cx="0" cy="0"/>
          <a:chOff x="0" y="0"/>
          <a:chExt cx="0" cy="0"/>
        </a:xfrm>
      </p:grpSpPr>
      <p:sp>
        <p:nvSpPr>
          <p:cNvPr id="216" name="Google Shape;216;p20"/>
          <p:cNvSpPr txBox="1">
            <a:spLocks noGrp="1"/>
          </p:cNvSpPr>
          <p:nvPr>
            <p:ph type="title"/>
          </p:nvPr>
        </p:nvSpPr>
        <p:spPr>
          <a:xfrm>
            <a:off x="690168" y="478358"/>
            <a:ext cx="4029600" cy="574800"/>
          </a:xfrm>
          <a:prstGeom prst="rect">
            <a:avLst/>
          </a:prstGeom>
          <a:noFill/>
          <a:ln>
            <a:noFill/>
          </a:ln>
        </p:spPr>
        <p:txBody>
          <a:bodyPr spcFirstLastPara="1" wrap="square" lIns="0" tIns="12700" rIns="0" bIns="0" anchor="t" anchorCtr="0">
            <a:spAutoFit/>
          </a:bodyPr>
          <a:lstStyle/>
          <a:p>
            <a:pPr marL="12700" lvl="0" indent="0" algn="l" rtl="0">
              <a:lnSpc>
                <a:spcPct val="100000"/>
              </a:lnSpc>
              <a:spcBef>
                <a:spcPts val="0"/>
              </a:spcBef>
              <a:spcAft>
                <a:spcPts val="0"/>
              </a:spcAft>
              <a:buSzPts val="1400"/>
              <a:buNone/>
            </a:pPr>
            <a:r>
              <a:rPr lang="de-DE"/>
              <a:t>Zukunftsperspektiven</a:t>
            </a:r>
            <a:endParaRPr/>
          </a:p>
        </p:txBody>
      </p:sp>
      <p:pic>
        <p:nvPicPr>
          <p:cNvPr id="217" name="Google Shape;217;p20"/>
          <p:cNvPicPr preferRelativeResize="0"/>
          <p:nvPr/>
        </p:nvPicPr>
        <p:blipFill rotWithShape="1">
          <a:blip r:embed="rId3">
            <a:alphaModFix/>
          </a:blip>
          <a:srcRect/>
          <a:stretch/>
        </p:blipFill>
        <p:spPr>
          <a:xfrm>
            <a:off x="7124700" y="219456"/>
            <a:ext cx="1743940" cy="1007364"/>
          </a:xfrm>
          <a:prstGeom prst="rect">
            <a:avLst/>
          </a:prstGeom>
          <a:noFill/>
          <a:ln>
            <a:noFill/>
          </a:ln>
        </p:spPr>
      </p:pic>
      <p:sp>
        <p:nvSpPr>
          <p:cNvPr id="218" name="Google Shape;218;p20"/>
          <p:cNvSpPr txBox="1"/>
          <p:nvPr/>
        </p:nvSpPr>
        <p:spPr>
          <a:xfrm>
            <a:off x="702875" y="1782075"/>
            <a:ext cx="7277700" cy="2265300"/>
          </a:xfrm>
          <a:prstGeom prst="rect">
            <a:avLst/>
          </a:prstGeom>
          <a:noFill/>
          <a:ln>
            <a:noFill/>
          </a:ln>
        </p:spPr>
        <p:txBody>
          <a:bodyPr spcFirstLastPara="1" wrap="square" lIns="0" tIns="114300" rIns="0" bIns="0" anchor="t" anchorCtr="0">
            <a:spAutoFit/>
          </a:bodyPr>
          <a:lstStyle/>
          <a:p>
            <a:pPr marL="0" marR="0" lvl="0" indent="0" algn="l" rtl="0">
              <a:lnSpc>
                <a:spcPct val="100000"/>
              </a:lnSpc>
              <a:spcBef>
                <a:spcPts val="0"/>
              </a:spcBef>
              <a:spcAft>
                <a:spcPts val="0"/>
              </a:spcAft>
              <a:buClr>
                <a:srgbClr val="000000"/>
              </a:buClr>
              <a:buSzPts val="2000"/>
              <a:buFont typeface="Arial"/>
              <a:buNone/>
            </a:pPr>
            <a:r>
              <a:rPr lang="de-DE" sz="2000" b="1" i="0" u="none" strike="noStrike" cap="none">
                <a:solidFill>
                  <a:schemeClr val="dk1"/>
                </a:solidFill>
                <a:latin typeface="Calibri"/>
                <a:ea typeface="Calibri"/>
                <a:cs typeface="Calibri"/>
                <a:sym typeface="Calibri"/>
              </a:rPr>
              <a:t>1.	„HEi neu denken“ – Ziele:</a:t>
            </a:r>
            <a:endParaRPr sz="2000" b="0" i="0" u="none" strike="noStrike" cap="none">
              <a:solidFill>
                <a:schemeClr val="dk1"/>
              </a:solidFill>
              <a:latin typeface="Calibri"/>
              <a:ea typeface="Calibri"/>
              <a:cs typeface="Calibri"/>
              <a:sym typeface="Calibri"/>
            </a:endParaRPr>
          </a:p>
          <a:p>
            <a:pPr marL="457200" marR="0" lvl="0" indent="-355600" algn="l" rtl="0">
              <a:lnSpc>
                <a:spcPct val="100000"/>
              </a:lnSpc>
              <a:spcBef>
                <a:spcPts val="0"/>
              </a:spcBef>
              <a:spcAft>
                <a:spcPts val="0"/>
              </a:spcAft>
              <a:buClr>
                <a:schemeClr val="dk1"/>
              </a:buClr>
              <a:buSzPts val="2000"/>
              <a:buFont typeface="Calibri"/>
              <a:buChar char="•"/>
            </a:pPr>
            <a:r>
              <a:rPr lang="de-DE" sz="2000" b="0" i="0" u="none" strike="noStrike" cap="none">
                <a:solidFill>
                  <a:schemeClr val="dk1"/>
                </a:solidFill>
                <a:highlight>
                  <a:srgbClr val="FFFFFF"/>
                </a:highlight>
                <a:latin typeface="Calibri"/>
                <a:ea typeface="Calibri"/>
                <a:cs typeface="Calibri"/>
                <a:sym typeface="Calibri"/>
              </a:rPr>
              <a:t>Finanzierung auch im privaten Bereich ausbauen. Aufbau einer Erbschaftsfundraising Initiative.</a:t>
            </a:r>
            <a:endParaRPr sz="2000" b="0" i="0" u="none" strike="noStrike" cap="none">
              <a:solidFill>
                <a:schemeClr val="dk1"/>
              </a:solidFill>
              <a:highlight>
                <a:srgbClr val="FFFFFF"/>
              </a:highlight>
              <a:latin typeface="Calibri"/>
              <a:ea typeface="Calibri"/>
              <a:cs typeface="Calibri"/>
              <a:sym typeface="Calibri"/>
            </a:endParaRPr>
          </a:p>
          <a:p>
            <a:pPr marL="457200" marR="0" lvl="0" indent="-355600" algn="l" rtl="0">
              <a:lnSpc>
                <a:spcPct val="100000"/>
              </a:lnSpc>
              <a:spcBef>
                <a:spcPts val="0"/>
              </a:spcBef>
              <a:spcAft>
                <a:spcPts val="0"/>
              </a:spcAft>
              <a:buClr>
                <a:schemeClr val="dk1"/>
              </a:buClr>
              <a:buSzPts val="2000"/>
              <a:buFont typeface="Calibri"/>
              <a:buChar char="•"/>
            </a:pPr>
            <a:r>
              <a:rPr lang="de-DE" sz="2000" b="0" i="0" u="none" strike="noStrike" cap="none">
                <a:solidFill>
                  <a:schemeClr val="dk1"/>
                </a:solidFill>
                <a:latin typeface="Calibri"/>
                <a:ea typeface="Calibri"/>
                <a:cs typeface="Calibri"/>
                <a:sym typeface="Calibri"/>
              </a:rPr>
              <a:t>Weitere Optimierung interner Abläufe</a:t>
            </a:r>
            <a:endParaRPr sz="2000" b="0" i="0" u="none" strike="noStrike" cap="none">
              <a:solidFill>
                <a:schemeClr val="dk1"/>
              </a:solidFill>
              <a:latin typeface="Calibri"/>
              <a:ea typeface="Calibri"/>
              <a:cs typeface="Calibri"/>
              <a:sym typeface="Calibri"/>
            </a:endParaRPr>
          </a:p>
          <a:p>
            <a:pPr marL="457200" marR="0" lvl="0" indent="0" algn="l" rtl="0">
              <a:lnSpc>
                <a:spcPct val="100000"/>
              </a:lnSpc>
              <a:spcBef>
                <a:spcPts val="20"/>
              </a:spcBef>
              <a:spcAft>
                <a:spcPts val="0"/>
              </a:spcAft>
              <a:buClr>
                <a:srgbClr val="000000"/>
              </a:buClr>
              <a:buSzPts val="1950"/>
              <a:buFont typeface="Arial"/>
              <a:buNone/>
            </a:pPr>
            <a:endParaRPr sz="1950" b="0" i="0" u="none" strike="noStrike" cap="none">
              <a:solidFill>
                <a:schemeClr val="dk1"/>
              </a:solidFill>
              <a:latin typeface="Calibri"/>
              <a:ea typeface="Calibri"/>
              <a:cs typeface="Calibri"/>
              <a:sym typeface="Calibri"/>
            </a:endParaRPr>
          </a:p>
          <a:p>
            <a:pPr marL="0" marR="0" lvl="0" indent="0" algn="l" rtl="0">
              <a:lnSpc>
                <a:spcPct val="100000"/>
              </a:lnSpc>
              <a:spcBef>
                <a:spcPts val="0"/>
              </a:spcBef>
              <a:spcAft>
                <a:spcPts val="0"/>
              </a:spcAft>
              <a:buClr>
                <a:srgbClr val="000000"/>
              </a:buClr>
              <a:buSzPts val="2000"/>
              <a:buFont typeface="Arial"/>
              <a:buNone/>
            </a:pPr>
            <a:r>
              <a:rPr lang="de-DE" sz="2000" b="1" i="0" u="none" strike="noStrike" cap="none">
                <a:solidFill>
                  <a:schemeClr val="dk1"/>
                </a:solidFill>
                <a:latin typeface="Calibri"/>
                <a:ea typeface="Calibri"/>
                <a:cs typeface="Calibri"/>
                <a:sym typeface="Calibri"/>
              </a:rPr>
              <a:t>2.	Raumsituation</a:t>
            </a:r>
            <a:endParaRPr sz="2000" b="0" i="0" u="none" strike="noStrike" cap="none">
              <a:solidFill>
                <a:schemeClr val="dk1"/>
              </a:solidFill>
              <a:latin typeface="Calibri"/>
              <a:ea typeface="Calibri"/>
              <a:cs typeface="Calibri"/>
              <a:sym typeface="Calibri"/>
            </a:endParaRPr>
          </a:p>
          <a:p>
            <a:pPr marL="457200" marR="0" lvl="0" indent="-355600" algn="l" rtl="0">
              <a:lnSpc>
                <a:spcPct val="100000"/>
              </a:lnSpc>
              <a:spcBef>
                <a:spcPts val="0"/>
              </a:spcBef>
              <a:spcAft>
                <a:spcPts val="0"/>
              </a:spcAft>
              <a:buClr>
                <a:schemeClr val="dk1"/>
              </a:buClr>
              <a:buSzPts val="2000"/>
              <a:buFont typeface="Calibri"/>
              <a:buChar char="•"/>
            </a:pPr>
            <a:r>
              <a:rPr lang="de-DE" sz="2000" b="0" i="0" u="none" strike="noStrike" cap="none">
                <a:solidFill>
                  <a:schemeClr val="dk1"/>
                </a:solidFill>
                <a:latin typeface="Calibri"/>
                <a:ea typeface="Calibri"/>
                <a:cs typeface="Calibri"/>
                <a:sym typeface="Calibri"/>
              </a:rPr>
              <a:t>Vorerst keine Aktivitäten notwendig. Mietvertrag bis 2028</a:t>
            </a:r>
            <a:endParaRPr sz="2000" b="0" i="0" u="none" strike="noStrike" cap="none">
              <a:solidFill>
                <a:schemeClr val="dk1"/>
              </a:solidFill>
              <a:latin typeface="Calibri"/>
              <a:ea typeface="Calibri"/>
              <a:cs typeface="Calibri"/>
              <a:sym typeface="Calibri"/>
            </a:endParaRPr>
          </a:p>
        </p:txBody>
      </p:sp>
      <p:sp>
        <p:nvSpPr>
          <p:cNvPr id="219" name="Google Shape;219;p20"/>
          <p:cNvSpPr txBox="1">
            <a:spLocks noGrp="1"/>
          </p:cNvSpPr>
          <p:nvPr>
            <p:ph type="sldNum" idx="12"/>
          </p:nvPr>
        </p:nvSpPr>
        <p:spPr>
          <a:xfrm>
            <a:off x="8214994" y="6446122"/>
            <a:ext cx="259800" cy="196200"/>
          </a:xfrm>
          <a:prstGeom prst="rect">
            <a:avLst/>
          </a:prstGeom>
          <a:noFill/>
          <a:ln>
            <a:noFill/>
          </a:ln>
        </p:spPr>
        <p:txBody>
          <a:bodyPr spcFirstLastPara="1" wrap="square" lIns="0" tIns="0" rIns="0" bIns="0" anchor="t" anchorCtr="0">
            <a:spAutoFit/>
          </a:bodyPr>
          <a:lstStyle/>
          <a:p>
            <a:pPr marL="38100" lvl="0" indent="0" algn="l" rtl="0">
              <a:lnSpc>
                <a:spcPct val="118750"/>
              </a:lnSpc>
              <a:spcBef>
                <a:spcPts val="0"/>
              </a:spcBef>
              <a:spcAft>
                <a:spcPts val="0"/>
              </a:spcAft>
              <a:buSzPts val="1200"/>
              <a:buNone/>
            </a:pPr>
            <a:fld id="{00000000-1234-1234-1234-123412341234}" type="slidenum">
              <a:rPr lang="de-DE"/>
              <a:t>20</a:t>
            </a:fld>
            <a:endParaRPr/>
          </a:p>
        </p:txBody>
      </p:sp>
      <p:sp>
        <p:nvSpPr>
          <p:cNvPr id="220" name="Google Shape;220;p20"/>
          <p:cNvSpPr txBox="1"/>
          <p:nvPr/>
        </p:nvSpPr>
        <p:spPr>
          <a:xfrm>
            <a:off x="338000" y="6265000"/>
            <a:ext cx="3000000" cy="588600"/>
          </a:xfrm>
          <a:prstGeom prst="rect">
            <a:avLst/>
          </a:prstGeom>
          <a:noFill/>
          <a:ln>
            <a:noFill/>
          </a:ln>
        </p:spPr>
        <p:txBody>
          <a:bodyPr spcFirstLastPara="1" wrap="square" lIns="91425" tIns="91425" rIns="91425" bIns="91425" anchor="t" anchorCtr="0">
            <a:spAutoFit/>
          </a:bodyPr>
          <a:lstStyle/>
          <a:p>
            <a:pPr marL="12700" marR="0" lvl="0" indent="0" algn="l" rtl="0">
              <a:lnSpc>
                <a:spcPct val="118750"/>
              </a:lnSpc>
              <a:spcBef>
                <a:spcPts val="0"/>
              </a:spcBef>
              <a:spcAft>
                <a:spcPts val="0"/>
              </a:spcAft>
              <a:buClr>
                <a:schemeClr val="dk1"/>
              </a:buClr>
              <a:buSzPts val="1400"/>
              <a:buFont typeface="Arial"/>
              <a:buNone/>
            </a:pPr>
            <a:r>
              <a:rPr lang="de-DE" sz="1200" b="0" i="0" u="none" strike="noStrike" cap="none">
                <a:solidFill>
                  <a:srgbClr val="585858"/>
                </a:solidFill>
                <a:latin typeface="Arial"/>
                <a:ea typeface="Arial"/>
                <a:cs typeface="Arial"/>
                <a:sym typeface="Arial"/>
              </a:rPr>
              <a:t>Bericht für die Mitglieder November 2024</a:t>
            </a:r>
            <a:endParaRPr sz="1200" b="0" i="0" u="none" strike="noStrike" cap="none">
              <a:solidFill>
                <a:srgbClr val="585858"/>
              </a:solidFill>
              <a:latin typeface="Arial"/>
              <a:ea typeface="Arial"/>
              <a:cs typeface="Arial"/>
              <a:sym typeface="Arial"/>
            </a:endParaRPr>
          </a:p>
          <a:p>
            <a:pPr marL="12700" marR="0" lvl="0" indent="0" algn="l" rtl="0">
              <a:lnSpc>
                <a:spcPct val="118750"/>
              </a:lnSpc>
              <a:spcBef>
                <a:spcPts val="0"/>
              </a:spcBef>
              <a:spcAft>
                <a:spcPts val="0"/>
              </a:spcAft>
              <a:buClr>
                <a:srgbClr val="000000"/>
              </a:buClr>
              <a:buSzPts val="1200"/>
              <a:buFont typeface="Arial"/>
              <a:buNone/>
            </a:pPr>
            <a:endParaRPr sz="1200" b="0" i="0" u="none" strike="noStrike" cap="none">
              <a:solidFill>
                <a:srgbClr val="888888"/>
              </a:solidFill>
              <a:latin typeface="Arial"/>
              <a:ea typeface="Arial"/>
              <a:cs typeface="Arial"/>
              <a:sym typeface="Arial"/>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D9D9D9"/>
        </a:solidFill>
        <a:effectLst/>
      </p:bgPr>
    </p:bg>
    <p:spTree>
      <p:nvGrpSpPr>
        <p:cNvPr id="1" name="Shape 224"/>
        <p:cNvGrpSpPr/>
        <p:nvPr/>
      </p:nvGrpSpPr>
      <p:grpSpPr>
        <a:xfrm>
          <a:off x="0" y="0"/>
          <a:ext cx="0" cy="0"/>
          <a:chOff x="0" y="0"/>
          <a:chExt cx="0" cy="0"/>
        </a:xfrm>
      </p:grpSpPr>
      <p:sp>
        <p:nvSpPr>
          <p:cNvPr id="225" name="Google Shape;225;p21"/>
          <p:cNvSpPr txBox="1">
            <a:spLocks noGrp="1"/>
          </p:cNvSpPr>
          <p:nvPr>
            <p:ph type="title"/>
          </p:nvPr>
        </p:nvSpPr>
        <p:spPr>
          <a:xfrm>
            <a:off x="690168" y="2302002"/>
            <a:ext cx="4618500" cy="1121100"/>
          </a:xfrm>
          <a:prstGeom prst="rect">
            <a:avLst/>
          </a:prstGeom>
          <a:noFill/>
          <a:ln>
            <a:noFill/>
          </a:ln>
        </p:spPr>
        <p:txBody>
          <a:bodyPr spcFirstLastPara="1" wrap="square" lIns="0" tIns="12700" rIns="0" bIns="0" anchor="t" anchorCtr="0">
            <a:spAutoFit/>
          </a:bodyPr>
          <a:lstStyle/>
          <a:p>
            <a:pPr marL="12700" lvl="0" indent="0" algn="l" rtl="0">
              <a:lnSpc>
                <a:spcPct val="100000"/>
              </a:lnSpc>
              <a:spcBef>
                <a:spcPts val="0"/>
              </a:spcBef>
              <a:spcAft>
                <a:spcPts val="0"/>
              </a:spcAft>
              <a:buSzPts val="1400"/>
              <a:buNone/>
            </a:pPr>
            <a:r>
              <a:rPr lang="de-DE"/>
              <a:t>Vielen Dank</a:t>
            </a:r>
            <a:endParaRPr/>
          </a:p>
          <a:p>
            <a:pPr marL="12700" lvl="0" indent="0" algn="l" rtl="0">
              <a:lnSpc>
                <a:spcPct val="100000"/>
              </a:lnSpc>
              <a:spcBef>
                <a:spcPts val="0"/>
              </a:spcBef>
              <a:spcAft>
                <a:spcPts val="0"/>
              </a:spcAft>
              <a:buSzPts val="1400"/>
              <a:buNone/>
            </a:pPr>
            <a:r>
              <a:rPr lang="de-DE"/>
              <a:t>für die Aufmerksamkeit!</a:t>
            </a:r>
            <a:endParaRPr/>
          </a:p>
        </p:txBody>
      </p:sp>
      <p:sp>
        <p:nvSpPr>
          <p:cNvPr id="226" name="Google Shape;226;p21"/>
          <p:cNvSpPr txBox="1">
            <a:spLocks noGrp="1"/>
          </p:cNvSpPr>
          <p:nvPr>
            <p:ph type="sldNum" idx="12"/>
          </p:nvPr>
        </p:nvSpPr>
        <p:spPr>
          <a:xfrm>
            <a:off x="8214994" y="6446122"/>
            <a:ext cx="259800" cy="196200"/>
          </a:xfrm>
          <a:prstGeom prst="rect">
            <a:avLst/>
          </a:prstGeom>
          <a:noFill/>
          <a:ln>
            <a:noFill/>
          </a:ln>
        </p:spPr>
        <p:txBody>
          <a:bodyPr spcFirstLastPara="1" wrap="square" lIns="0" tIns="0" rIns="0" bIns="0" anchor="t" anchorCtr="0">
            <a:spAutoFit/>
          </a:bodyPr>
          <a:lstStyle/>
          <a:p>
            <a:pPr marL="38100" lvl="0" indent="0" algn="l" rtl="0">
              <a:lnSpc>
                <a:spcPct val="118750"/>
              </a:lnSpc>
              <a:spcBef>
                <a:spcPts val="0"/>
              </a:spcBef>
              <a:spcAft>
                <a:spcPts val="0"/>
              </a:spcAft>
              <a:buSzPts val="1200"/>
              <a:buNone/>
            </a:pPr>
            <a:fld id="{00000000-1234-1234-1234-123412341234}" type="slidenum">
              <a:rPr lang="de-DE"/>
              <a:t>21</a:t>
            </a:fld>
            <a:endParaRPr/>
          </a:p>
        </p:txBody>
      </p:sp>
    </p:spTree>
  </p:cSld>
  <p:clrMapOvr>
    <a:masterClrMapping/>
  </p:clrMapOvr>
</p:sld>
</file>

<file path=ppt/theme/theme1.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1787</Words>
  <Application>Microsoft Office PowerPoint</Application>
  <PresentationFormat>Bildschirmpräsentation (4:3)</PresentationFormat>
  <Paragraphs>224</Paragraphs>
  <Slides>21</Slides>
  <Notes>21</Notes>
  <HiddenSlides>0</HiddenSlides>
  <MMClips>0</MMClips>
  <ScaleCrop>false</ScaleCrop>
  <HeadingPairs>
    <vt:vector size="6" baseType="variant">
      <vt:variant>
        <vt:lpstr>Verwendete Schriftarten</vt:lpstr>
      </vt:variant>
      <vt:variant>
        <vt:i4>3</vt:i4>
      </vt:variant>
      <vt:variant>
        <vt:lpstr>Design</vt:lpstr>
      </vt:variant>
      <vt:variant>
        <vt:i4>1</vt:i4>
      </vt:variant>
      <vt:variant>
        <vt:lpstr>Folientitel</vt:lpstr>
      </vt:variant>
      <vt:variant>
        <vt:i4>21</vt:i4>
      </vt:variant>
    </vt:vector>
  </HeadingPairs>
  <TitlesOfParts>
    <vt:vector size="25" baseType="lpstr">
      <vt:lpstr>Arial</vt:lpstr>
      <vt:lpstr>Calibri</vt:lpstr>
      <vt:lpstr>Plus Jakarta Sans</vt:lpstr>
      <vt:lpstr>Office Theme</vt:lpstr>
      <vt:lpstr>Bericht für die Mitglieder HEi 2025</vt:lpstr>
      <vt:lpstr>Tagesordnung Mitgliederversammlung November 2025 </vt:lpstr>
      <vt:lpstr>Die Entwicklung des HEi 2024</vt:lpstr>
      <vt:lpstr>Offene Werkstattnutzung:  Nutzer/innen</vt:lpstr>
      <vt:lpstr>Offene Werkstattnutzung:  Anzahl Nutzungen</vt:lpstr>
      <vt:lpstr>Kursnutzungen</vt:lpstr>
      <vt:lpstr>Praxisworkshops</vt:lpstr>
      <vt:lpstr>Offene Werkstattnutzung:  Geschlechterverteilung</vt:lpstr>
      <vt:lpstr>Menschen im HEi </vt:lpstr>
      <vt:lpstr>Angebote die nicht in den Werkstätten stattfinden </vt:lpstr>
      <vt:lpstr>Angebote die nicht in den Werkstätten stattfinden </vt:lpstr>
      <vt:lpstr>Angebote die nicht in den Werkstätten stattfinden </vt:lpstr>
      <vt:lpstr>Schwerpunkte 2024 bis heute</vt:lpstr>
      <vt:lpstr>Personal</vt:lpstr>
      <vt:lpstr>MITARBEITENDE &amp; FREIE 2024</vt:lpstr>
      <vt:lpstr>Finanzierung</vt:lpstr>
      <vt:lpstr>PowerPoint-Präsentation</vt:lpstr>
      <vt:lpstr>PowerPoint-Präsentation</vt:lpstr>
      <vt:lpstr>Presse- und  Öffentlichkeitsarbeit</vt:lpstr>
      <vt:lpstr>Zukunftsperspektiven</vt:lpstr>
      <vt:lpstr>Vielen Dank für die Aufmerksamkeit!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wirth</dc:creator>
  <cp:lastModifiedBy>benedikt.steinbach@posteo.de</cp:lastModifiedBy>
  <cp:revision>1</cp:revision>
  <dcterms:created xsi:type="dcterms:W3CDTF">2021-08-27T10:56:33Z</dcterms:created>
  <dcterms:modified xsi:type="dcterms:W3CDTF">2026-10-12T12:34:22Z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2020-12-08T00:00:00Z</vt:filetime>
  </property>
  <property fmtid="{D5CDD505-2E9C-101B-9397-08002B2CF9AE}" pid="3" name="Creator">
    <vt:lpwstr>Microsoft® PowerPoint® 2013</vt:lpwstr>
  </property>
  <property fmtid="{D5CDD505-2E9C-101B-9397-08002B2CF9AE}" pid="4" name="LastSaved">
    <vt:filetime>2021-08-27T00:00:00Z</vt:filetime>
  </property>
</Properties>
</file>